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91" r:id="rId3"/>
    <p:sldId id="292" r:id="rId4"/>
    <p:sldId id="345" r:id="rId5"/>
    <p:sldId id="314" r:id="rId6"/>
    <p:sldId id="346" r:id="rId7"/>
    <p:sldId id="344" r:id="rId8"/>
    <p:sldId id="343" r:id="rId9"/>
    <p:sldId id="342" r:id="rId10"/>
    <p:sldId id="341" r:id="rId11"/>
    <p:sldId id="347" r:id="rId12"/>
    <p:sldId id="356" r:id="rId13"/>
    <p:sldId id="355" r:id="rId14"/>
    <p:sldId id="365" r:id="rId15"/>
    <p:sldId id="354" r:id="rId16"/>
    <p:sldId id="353" r:id="rId17"/>
    <p:sldId id="351" r:id="rId18"/>
    <p:sldId id="352" r:id="rId19"/>
    <p:sldId id="349" r:id="rId20"/>
    <p:sldId id="350" r:id="rId21"/>
    <p:sldId id="366" r:id="rId22"/>
    <p:sldId id="362" r:id="rId23"/>
    <p:sldId id="363" r:id="rId24"/>
    <p:sldId id="361" r:id="rId25"/>
    <p:sldId id="360" r:id="rId26"/>
    <p:sldId id="367" r:id="rId27"/>
    <p:sldId id="359" r:id="rId28"/>
    <p:sldId id="364" r:id="rId29"/>
    <p:sldId id="358" r:id="rId30"/>
    <p:sldId id="337" r:id="rId31"/>
  </p:sldIdLst>
  <p:sldSz cx="12192000" cy="685800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B3148"/>
    <a:srgbClr val="05284C"/>
    <a:srgbClr val="FFFFFF"/>
    <a:srgbClr val="00ACB2"/>
    <a:srgbClr val="00878A"/>
    <a:srgbClr val="E7971A"/>
    <a:srgbClr val="032146"/>
    <a:srgbClr val="DB85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252" y="-102"/>
      </p:cViewPr>
      <p:guideLst>
        <p:guide orient="horz" pos="2126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0844;&#21496;&#31616;&#20171;\&#20844;&#21496;&#31616;&#20171;&#36164;&#2600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4.7340198027290718E-2"/>
          <c:y val="0.14483934406158405"/>
          <c:w val="0.92229252588903277"/>
          <c:h val="0.73734487270723803"/>
        </c:manualLayout>
      </c:layout>
      <c:barChart>
        <c:barDir val="col"/>
        <c:grouping val="clustered"/>
        <c:ser>
          <c:idx val="0"/>
          <c:order val="0"/>
          <c:tx>
            <c:strRef>
              <c:f>[公司简介资料.xlsx]Sheet3!$A$3</c:f>
              <c:strCache>
                <c:ptCount val="1"/>
                <c:pt idx="0">
                  <c:v>营业额（千万元）</c:v>
                </c:pt>
              </c:strCache>
            </c:strRef>
          </c:tx>
          <c:spPr>
            <a:solidFill>
              <a:srgbClr val="002060"/>
            </a:solidFill>
          </c:spPr>
          <c:dPt>
            <c:idx val="7"/>
            <c:spPr>
              <a:solidFill>
                <a:srgbClr val="7030A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trendline>
            <c:trendlineType val="linear"/>
          </c:trendline>
          <c:cat>
            <c:strRef>
              <c:f>[公司简介资料.xlsx]Sheet3!$B$2:$I$2</c:f>
              <c:strCache>
                <c:ptCount val="8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2023年</c:v>
                </c:pt>
                <c:pt idx="5">
                  <c:v>2024年</c:v>
                </c:pt>
                <c:pt idx="6">
                  <c:v>2025年</c:v>
                </c:pt>
                <c:pt idx="7">
                  <c:v>2026年</c:v>
                </c:pt>
              </c:strCache>
            </c:strRef>
          </c:cat>
          <c:val>
            <c:numRef>
              <c:f>[公司简介资料.xlsx]Sheet3!$B$3:$I$3</c:f>
              <c:numCache>
                <c:formatCode>General</c:formatCode>
                <c:ptCount val="8"/>
                <c:pt idx="0">
                  <c:v>13.2</c:v>
                </c:pt>
                <c:pt idx="1">
                  <c:v>15.2</c:v>
                </c:pt>
                <c:pt idx="2">
                  <c:v>17.3</c:v>
                </c:pt>
                <c:pt idx="3">
                  <c:v>18.2</c:v>
                </c:pt>
                <c:pt idx="4">
                  <c:v>20.5</c:v>
                </c:pt>
                <c:pt idx="5">
                  <c:v>22.1</c:v>
                </c:pt>
                <c:pt idx="6">
                  <c:v>23.05</c:v>
                </c:pt>
                <c:pt idx="7">
                  <c:v>24.2</c:v>
                </c:pt>
              </c:numCache>
            </c:numRef>
          </c:val>
        </c:ser>
        <c:ser>
          <c:idx val="1"/>
          <c:order val="1"/>
          <c:tx>
            <c:strRef>
              <c:f>[公司简介资料.xlsx]Sheet3!$A$4</c:f>
              <c:strCache>
                <c:ptCount val="1"/>
                <c:pt idx="0">
                  <c:v>销售数量（亿只）</c:v>
                </c:pt>
              </c:strCache>
            </c:strRef>
          </c:tx>
          <c:spPr>
            <a:solidFill>
              <a:srgbClr val="00B050"/>
            </a:solidFill>
          </c:spPr>
          <c:dPt>
            <c:idx val="7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3.4050184016338511E-2"/>
                  <c:y val="4.166666666666671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465954119881813E-2"/>
                  <c:y val="6.250000000000002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050184016338414E-2"/>
                  <c:y val="7.500000000000002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258069068110122E-2"/>
                  <c:y val="4.583333333333343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842298964566727E-2"/>
                  <c:y val="6.66666666666667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258069068110122E-2"/>
                  <c:y val="8.333333333333334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258069068110122E-2"/>
                  <c:y val="8.333333333333334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7634413912795213E-2"/>
                  <c:y val="5.000000000000001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trendline>
            <c:trendlineType val="exp"/>
          </c:trendline>
          <c:cat>
            <c:strRef>
              <c:f>[公司简介资料.xlsx]Sheet3!$B$2:$I$2</c:f>
              <c:strCache>
                <c:ptCount val="8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  <c:pt idx="3">
                  <c:v>2022年</c:v>
                </c:pt>
                <c:pt idx="4">
                  <c:v>2023年</c:v>
                </c:pt>
                <c:pt idx="5">
                  <c:v>2024年</c:v>
                </c:pt>
                <c:pt idx="6">
                  <c:v>2025年</c:v>
                </c:pt>
                <c:pt idx="7">
                  <c:v>2026年</c:v>
                </c:pt>
              </c:strCache>
            </c:strRef>
          </c:cat>
          <c:val>
            <c:numRef>
              <c:f>[公司简介资料.xlsx]Sheet3!$B$4:$I$4</c:f>
              <c:numCache>
                <c:formatCode>General</c:formatCode>
                <c:ptCount val="8"/>
                <c:pt idx="0">
                  <c:v>11</c:v>
                </c:pt>
                <c:pt idx="1">
                  <c:v>12.5</c:v>
                </c:pt>
                <c:pt idx="2">
                  <c:v>15.2</c:v>
                </c:pt>
                <c:pt idx="3">
                  <c:v>17.8</c:v>
                </c:pt>
                <c:pt idx="4">
                  <c:v>18.600000000000001</c:v>
                </c:pt>
                <c:pt idx="5">
                  <c:v>20.5</c:v>
                </c:pt>
                <c:pt idx="6">
                  <c:v>21.6</c:v>
                </c:pt>
                <c:pt idx="7">
                  <c:v>22.9</c:v>
                </c:pt>
              </c:numCache>
            </c:numRef>
          </c:val>
        </c:ser>
        <c:axId val="58407936"/>
        <c:axId val="58446592"/>
      </c:barChart>
      <c:catAx>
        <c:axId val="58407936"/>
        <c:scaling>
          <c:orientation val="minMax"/>
        </c:scaling>
        <c:axPos val="b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446592"/>
        <c:crosses val="autoZero"/>
        <c:auto val="1"/>
        <c:lblAlgn val="ctr"/>
        <c:lblOffset val="100"/>
      </c:catAx>
      <c:valAx>
        <c:axId val="58446592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40793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9088848134522932"/>
          <c:y val="2.7144770169035014E-2"/>
          <c:w val="0.17059718842889307"/>
          <c:h val="0.14058630426298804"/>
        </c:manualLayout>
      </c:layout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d06f49b7-1961-4c81-a0ea-457353a10a75}"/>
      </c:ext>
    </c:extLst>
  </c:chart>
  <c:txPr>
    <a:bodyPr/>
    <a:lstStyle/>
    <a:p>
      <a:pPr>
        <a:defRPr lang="zh-CN"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5AE22199-A910-4FD6-9609-CFD169A176BB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EDA5F4F9-3484-476D-BBD9-94482DFFE5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54E66784-CE86-4C77-BE3D-02A40725A55E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F4E493E2-EBBB-4BE4-B26D-7BCE151E15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39EDF6-AE0E-4B26-AAFB-096C02C7AD8D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E26A5F-F0AF-422E-A8A6-9A2678FD485F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6424BC-F160-4610-95CD-D21C16125A7E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C71A36-AA6E-4A26-9FDA-39B33F6F6070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E76BB2-C5D1-4264-892B-E0ECA45C66FB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4716A5-E04E-4A31-B4CC-DA8E9E9A6FBC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67AD03-53E4-4ED6-B39E-9954DEF7AE83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97F838-1917-47B9-B519-7232803E302F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DE842-7A6F-4EA0-AB8E-4709E72E6FA5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F4F2D9-4DB8-4BAB-B0F3-EFAD33C769A2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BDF707-9A56-48C7-B1B3-3C839C41CEE4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58E48-1B41-4FAA-B0C6-A60D40A4D946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04FE14-EE73-439D-80F3-2917DBDCCA87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DA73D2-F713-4A63-AD55-6B4734A1A43E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EA098-B89A-4180-94D0-A2454B32B4B6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A3192F-5A47-470B-917D-2C11DB7610BE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4E6DBC-3F02-4498-B7F9-159EF37BF509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A90F3-793C-4511-85A2-2C32DD0B0584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5B60-B741-4C91-ADD0-E8F3634C750F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D862F2-617A-4CE0-8A61-1208B8C6E487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3E8C90-7C4D-4824-BA9E-CC6FA0E3B872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3BBC4-5005-4A18-AB53-FFBC67AC0264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941BD3-E62D-4C6C-AF26-A2045406F606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2561CE-81E0-45EB-93C8-6C80335A3D27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19FB1F-9971-4B96-AF26-8A843C18B84F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AADED1-E4D8-4FA6-90CB-8F0A9FFC9A59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A7AD7B-D582-4CCB-AA4E-090F46454679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C3FBB1-0F33-4367-81A2-47E73C04B3A7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6C67C-DBA7-43B2-95AB-233C59B1F3C8}" type="slidenum">
              <a:rPr lang="zh-CN" altLang="en-US">
                <a:latin typeface="微软雅黑" pitchFamily="34" charset="-122"/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9882" y="2588281"/>
            <a:ext cx="10852237" cy="899167"/>
          </a:xfrm>
        </p:spPr>
        <p:txBody>
          <a:bodyPr rIns="25400" anchor="t"/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9882" y="3566160"/>
            <a:ext cx="10852237" cy="950984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70F0-3050-43EB-8437-94226B181837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3A96-7C21-4561-912D-2F831F4A9D5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C029-73CB-43A0-8A2F-4699F4E16383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903F-7407-418B-9A5E-FFA3CF270C6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588281"/>
            <a:ext cx="10852237" cy="899167"/>
          </a:xfrm>
        </p:spPr>
        <p:txBody>
          <a:bodyPr rIns="25400" anchor="t"/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E6441-19C1-46F1-9715-F67DFECC1A0F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ADCD-C9F5-4597-90C5-5F09BF48E5F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96000"/>
            <a:ext cx="10852237" cy="5041355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979E-B288-4869-9B72-ABB0831FBCCB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14E4-18D2-4A15-A4FB-AD7F895B970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rIns="63500" anchor="t"/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F16A-C81D-42F2-819C-23AD162472E6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2176-F028-41A1-80E1-392570BC373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F122-A44F-432E-AC79-DDFAFB583AEF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468C-01E8-494B-BE39-D728FE4A473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0" y="1296000"/>
            <a:ext cx="5283242" cy="381003"/>
          </a:xfrm>
        </p:spPr>
        <p:txBody>
          <a:bodyPr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296000"/>
            <a:ext cx="5283242" cy="381003"/>
          </a:xfrm>
        </p:spPr>
        <p:txBody>
          <a:bodyPr tIns="38100" rIns="76200" bIns="3810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9CA5-CE70-41F8-8A34-6D9775830A25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FC3A-D271-4D26-8877-DBA6F16EB75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E25B-4416-4F6B-BDC4-089A9771E760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0711-8AF9-45E9-B0A4-A04F65991D1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A6A0-B42F-48C5-91EB-BE5028395E54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F201-817F-494C-A903-754D58F8B8D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C08B-C3AF-4A3B-BB26-C491E3055647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05DD-9384-40F6-AACE-1A87A509BF6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0EAD-D557-4CF2-8428-B3CBE1377746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A21A-2F04-419F-A1B8-C15CDAB6884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925" y="431800"/>
            <a:ext cx="10852150" cy="6477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925" y="1295400"/>
            <a:ext cx="10852150" cy="5040313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89F242-D201-4AD4-9757-97329237579C}" type="datetimeFigureOut">
              <a:rPr lang="zh-CN" altLang="en-US"/>
              <a:pPr>
                <a:defRPr/>
              </a:pPr>
              <a:t>2026-03-25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78F525-3422-49EF-A78E-E5E03802393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9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jpeg"/><Relationship Id="rId18" Type="http://schemas.openxmlformats.org/officeDocument/2006/relationships/image" Target="../media/image110.png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13.png"/><Relationship Id="rId7" Type="http://schemas.openxmlformats.org/officeDocument/2006/relationships/image" Target="../media/image99.jpeg"/><Relationship Id="rId12" Type="http://schemas.openxmlformats.org/officeDocument/2006/relationships/image" Target="../media/image104.jpeg"/><Relationship Id="rId17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jpeg"/><Relationship Id="rId20" Type="http://schemas.openxmlformats.org/officeDocument/2006/relationships/image" Target="../media/image112.png"/><Relationship Id="rId1" Type="http://schemas.openxmlformats.org/officeDocument/2006/relationships/tags" Target="../tags/tag67.xml"/><Relationship Id="rId6" Type="http://schemas.openxmlformats.org/officeDocument/2006/relationships/image" Target="../media/image98.jpe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5" Type="http://schemas.openxmlformats.org/officeDocument/2006/relationships/image" Target="../media/image107.jpeg"/><Relationship Id="rId10" Type="http://schemas.openxmlformats.org/officeDocument/2006/relationships/image" Target="../media/image102.jpe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jpeg"/><Relationship Id="rId14" Type="http://schemas.openxmlformats.org/officeDocument/2006/relationships/image" Target="../media/image10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jpeg"/><Relationship Id="rId18" Type="http://schemas.openxmlformats.org/officeDocument/2006/relationships/image" Target="../media/image128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7.jpeg"/><Relationship Id="rId12" Type="http://schemas.openxmlformats.org/officeDocument/2006/relationships/image" Target="../media/image122.png"/><Relationship Id="rId17" Type="http://schemas.openxmlformats.org/officeDocument/2006/relationships/image" Target="../media/image12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6.jpeg"/><Relationship Id="rId20" Type="http://schemas.openxmlformats.org/officeDocument/2006/relationships/image" Target="../media/image130.jpeg"/><Relationship Id="rId1" Type="http://schemas.openxmlformats.org/officeDocument/2006/relationships/tags" Target="../tags/tag68.xml"/><Relationship Id="rId6" Type="http://schemas.openxmlformats.org/officeDocument/2006/relationships/image" Target="../media/image116.png"/><Relationship Id="rId11" Type="http://schemas.openxmlformats.org/officeDocument/2006/relationships/image" Target="../media/image121.jpeg"/><Relationship Id="rId5" Type="http://schemas.openxmlformats.org/officeDocument/2006/relationships/image" Target="../media/image115.png"/><Relationship Id="rId15" Type="http://schemas.openxmlformats.org/officeDocument/2006/relationships/image" Target="../media/image125.jpeg"/><Relationship Id="rId10" Type="http://schemas.openxmlformats.org/officeDocument/2006/relationships/image" Target="../media/image120.jpeg"/><Relationship Id="rId19" Type="http://schemas.openxmlformats.org/officeDocument/2006/relationships/image" Target="../media/image129.jpe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132.png"/><Relationship Id="rId4" Type="http://schemas.openxmlformats.org/officeDocument/2006/relationships/image" Target="../media/image13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2.jpeg"/><Relationship Id="rId4" Type="http://schemas.openxmlformats.org/officeDocument/2006/relationships/image" Target="../media/image14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4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47.xml"/><Relationship Id="rId7" Type="http://schemas.openxmlformats.org/officeDocument/2006/relationships/image" Target="../media/image25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jpeg"/><Relationship Id="rId4" Type="http://schemas.openxmlformats.org/officeDocument/2006/relationships/tags" Target="../tags/tag48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432175" y="855663"/>
            <a:ext cx="8758238" cy="373856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8347075" y="322263"/>
            <a:ext cx="3841750" cy="534987"/>
            <a:chOff x="13146" y="1438"/>
            <a:chExt cx="6050" cy="982"/>
          </a:xfrm>
        </p:grpSpPr>
        <p:grpSp>
          <p:nvGrpSpPr>
            <p:cNvPr id="16394" name="组合 10"/>
            <p:cNvGrpSpPr>
              <a:grpSpLocks/>
            </p:cNvGrpSpPr>
            <p:nvPr/>
          </p:nvGrpSpPr>
          <p:grpSpPr bwMode="auto">
            <a:xfrm>
              <a:off x="15778" y="1438"/>
              <a:ext cx="3418" cy="982"/>
              <a:chOff x="15778" y="1438"/>
              <a:chExt cx="3418" cy="9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6036" y="1438"/>
                <a:ext cx="3160" cy="982"/>
              </a:xfrm>
              <a:prstGeom prst="rect">
                <a:avLst/>
              </a:prstGeom>
              <a:solidFill>
                <a:srgbClr val="052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H="1">
                <a:off x="15779" y="1438"/>
                <a:ext cx="257" cy="982"/>
              </a:xfrm>
              <a:prstGeom prst="rtTriangle">
                <a:avLst/>
              </a:prstGeom>
              <a:solidFill>
                <a:srgbClr val="052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2" name="平行四边形 11"/>
            <p:cNvSpPr/>
            <p:nvPr/>
          </p:nvSpPr>
          <p:spPr>
            <a:xfrm>
              <a:off x="15266" y="1715"/>
              <a:ext cx="620" cy="705"/>
            </a:xfrm>
            <a:prstGeom prst="parallelogram">
              <a:avLst>
                <a:gd name="adj" fmla="val 27463"/>
              </a:avLst>
            </a:prstGeom>
            <a:solidFill>
              <a:srgbClr val="00A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14751" y="1715"/>
              <a:ext cx="620" cy="705"/>
            </a:xfrm>
            <a:prstGeom prst="parallelogram">
              <a:avLst>
                <a:gd name="adj" fmla="val 27463"/>
              </a:avLst>
            </a:prstGeom>
            <a:solidFill>
              <a:srgbClr val="00A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14221" y="1715"/>
              <a:ext cx="620" cy="705"/>
            </a:xfrm>
            <a:prstGeom prst="parallelogram">
              <a:avLst>
                <a:gd name="adj" fmla="val 27463"/>
              </a:avLst>
            </a:prstGeom>
            <a:solidFill>
              <a:srgbClr val="00A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13674" y="1715"/>
              <a:ext cx="620" cy="705"/>
            </a:xfrm>
            <a:prstGeom prst="parallelogram">
              <a:avLst>
                <a:gd name="adj" fmla="val 27463"/>
              </a:avLst>
            </a:prstGeom>
            <a:solidFill>
              <a:srgbClr val="00A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平行四边形 15"/>
            <p:cNvSpPr/>
            <p:nvPr/>
          </p:nvSpPr>
          <p:spPr>
            <a:xfrm>
              <a:off x="13146" y="1715"/>
              <a:ext cx="620" cy="705"/>
            </a:xfrm>
            <a:prstGeom prst="parallelogram">
              <a:avLst>
                <a:gd name="adj" fmla="val 27463"/>
              </a:avLst>
            </a:prstGeom>
            <a:solidFill>
              <a:srgbClr val="00A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" name="等腰三角形 19"/>
          <p:cNvSpPr/>
          <p:nvPr/>
        </p:nvSpPr>
        <p:spPr>
          <a:xfrm rot="5400000">
            <a:off x="2709863" y="2239962"/>
            <a:ext cx="2636838" cy="119221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五边形 4"/>
          <p:cNvSpPr/>
          <p:nvPr/>
        </p:nvSpPr>
        <p:spPr>
          <a:xfrm>
            <a:off x="0" y="0"/>
            <a:ext cx="4094163" cy="5875338"/>
          </a:xfrm>
          <a:prstGeom prst="homePlate">
            <a:avLst>
              <a:gd name="adj" fmla="val 50992"/>
            </a:avLst>
          </a:prstGeom>
          <a:solidFill>
            <a:srgbClr val="05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>
            <a:off x="2557463" y="598488"/>
            <a:ext cx="2443162" cy="4697412"/>
          </a:xfrm>
          <a:prstGeom prst="chevron">
            <a:avLst>
              <a:gd name="adj" fmla="val 68572"/>
            </a:avLst>
          </a:prstGeom>
          <a:solidFill>
            <a:srgbClr val="00ACB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90" name="文本框 18"/>
          <p:cNvSpPr txBox="1">
            <a:spLocks noChangeArrowheads="1"/>
          </p:cNvSpPr>
          <p:nvPr/>
        </p:nvSpPr>
        <p:spPr bwMode="auto">
          <a:xfrm>
            <a:off x="95250" y="1570038"/>
            <a:ext cx="3657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创想凯特</a:t>
            </a:r>
            <a:endParaRPr lang="en-US" altLang="zh-CN" sz="2400" b="1">
              <a:solidFill>
                <a:schemeClr val="bg1"/>
              </a:solidFill>
              <a:latin typeface="字魂59号-创粗黑"/>
              <a:ea typeface="字魂59号-创粗黑"/>
              <a:cs typeface="字魂59号-创粗黑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尽享未来</a:t>
            </a:r>
            <a:endParaRPr lang="en-US" altLang="zh-CN" sz="2400" b="1">
              <a:solidFill>
                <a:schemeClr val="bg1"/>
              </a:solidFill>
              <a:latin typeface="字魂59号-创粗黑"/>
              <a:ea typeface="字魂59号-创粗黑"/>
              <a:cs typeface="字魂59号-创粗黑"/>
            </a:endParaRPr>
          </a:p>
          <a:p>
            <a:pPr>
              <a:lnSpc>
                <a:spcPct val="150000"/>
              </a:lnSpc>
            </a:pPr>
            <a:endParaRPr lang="en-US" altLang="zh-CN" sz="1400">
              <a:solidFill>
                <a:schemeClr val="bg1"/>
              </a:solidFill>
              <a:latin typeface="字魂59号-创粗黑"/>
              <a:ea typeface="字魂59号-创粗黑"/>
              <a:cs typeface="字魂59号-创粗黑"/>
            </a:endParaRPr>
          </a:p>
          <a:p>
            <a:pPr>
              <a:lnSpc>
                <a:spcPct val="150000"/>
              </a:lnSpc>
            </a:pPr>
            <a:endParaRPr lang="en-US" altLang="zh-CN" sz="1400">
              <a:solidFill>
                <a:schemeClr val="bg1"/>
              </a:solidFill>
              <a:latin typeface="字魂59号-创粗黑"/>
              <a:ea typeface="字魂59号-创粗黑"/>
              <a:cs typeface="字魂59号-创粗黑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地址：深圳市坪山区龙田街道龙田三路</a:t>
            </a:r>
            <a:r>
              <a:rPr lang="en-US" altLang="zh-CN" sz="1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2</a:t>
            </a:r>
            <a:r>
              <a:rPr lang="zh-CN" altLang="en-US" sz="1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号</a:t>
            </a:r>
            <a:r>
              <a:rPr lang="en-US" altLang="zh-CN" sz="1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电话：</a:t>
            </a:r>
            <a:r>
              <a:rPr lang="en-US" altLang="zh-CN" sz="1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0755-29891818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传真：</a:t>
            </a:r>
            <a:r>
              <a:rPr lang="en-US" altLang="zh-CN" sz="1400" b="1">
                <a:solidFill>
                  <a:schemeClr val="bg1"/>
                </a:solidFill>
                <a:latin typeface="字魂59号-创粗黑"/>
                <a:ea typeface="字魂59号-创粗黑"/>
                <a:cs typeface="字魂59号-创粗黑"/>
              </a:rPr>
              <a:t>0755-29891118</a:t>
            </a:r>
          </a:p>
        </p:txBody>
      </p:sp>
      <p:sp>
        <p:nvSpPr>
          <p:cNvPr id="23" name="矩形 22"/>
          <p:cNvSpPr/>
          <p:nvPr/>
        </p:nvSpPr>
        <p:spPr>
          <a:xfrm>
            <a:off x="4425950" y="5249863"/>
            <a:ext cx="60960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深圳市凯特电子有限公司</a:t>
            </a:r>
            <a:endParaRPr lang="zh-CN" altLang="en-US" sz="2400" dirty="0">
              <a:solidFill>
                <a:srgbClr val="002060"/>
              </a:solidFill>
              <a:latin typeface="微软雅黑" panose="020B0503020204020204" charset="-122"/>
              <a:ea typeface="+mn-ea"/>
              <a:cs typeface="微软雅黑" panose="020B0503020204020204" charset="-122"/>
            </a:endParaRPr>
          </a:p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US" b="1" spc="-5" dirty="0" err="1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ShenZhen</a:t>
            </a:r>
            <a:r>
              <a:rPr lang="en-US" b="1" spc="-5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 </a:t>
            </a:r>
            <a:r>
              <a:rPr lang="en-US" b="1" spc="-5" dirty="0" err="1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K</a:t>
            </a:r>
            <a:r>
              <a:rPr lang="en-US" altLang="zh-CN" b="1" spc="-5" dirty="0" err="1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aite</a:t>
            </a:r>
            <a:r>
              <a:rPr lang="en-US" b="1" spc="-2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 </a:t>
            </a:r>
            <a:r>
              <a:rPr lang="en-US" b="1" spc="-5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Electronics</a:t>
            </a:r>
            <a:r>
              <a:rPr lang="en-US" b="1" spc="35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 </a:t>
            </a:r>
            <a:r>
              <a:rPr lang="en-US" b="1" spc="-45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CO.,LTD</a:t>
            </a:r>
            <a:endParaRPr lang="zh-CN" altLang="en-US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pic>
        <p:nvPicPr>
          <p:cNvPr id="16392" name="Picture 30" descr="K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5335588"/>
            <a:ext cx="1200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5"/>
          <p:cNvSpPr txBox="1"/>
          <p:nvPr/>
        </p:nvSpPr>
        <p:spPr>
          <a:xfrm>
            <a:off x="5778500" y="1936750"/>
            <a:ext cx="44021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accent2"/>
                </a:solidFill>
                <a:latin typeface="+mn-ea"/>
                <a:ea typeface="+mn-ea"/>
                <a:cs typeface="Arial" panose="020B0604020202020204"/>
              </a:rPr>
              <a:t>公司简介</a:t>
            </a:r>
            <a:endParaRPr lang="de-DE" sz="7200" b="1" dirty="0">
              <a:solidFill>
                <a:schemeClr val="accent2"/>
              </a:solidFill>
              <a:latin typeface="+mn-ea"/>
              <a:ea typeface="+mn-ea"/>
              <a:cs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/>
          <p:nvPr/>
        </p:nvSpPr>
        <p:spPr>
          <a:xfrm rot="5400000">
            <a:off x="2709863" y="2239962"/>
            <a:ext cx="2636838" cy="119221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4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3795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3796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pic>
        <p:nvPicPr>
          <p:cNvPr id="33797" name="Picture 2" descr="C:\Users\Administrator\Desktop\微信图片_20230905151559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" y="1828800"/>
            <a:ext cx="531018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68338" y="4999038"/>
            <a:ext cx="54181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just"/>
            <a:r>
              <a:rPr lang="zh-CN" altLang="en-US" b="1">
                <a:solidFill>
                  <a:srgbClr val="025C7B"/>
                </a:solidFill>
                <a:latin typeface="微软雅黑" pitchFamily="34" charset="-122"/>
                <a:ea typeface="微软雅黑" pitchFamily="34" charset="-122"/>
              </a:rPr>
              <a:t>模拟开机瞬间可能产生的大电流对高压产品的影响；在老化设备上增加</a:t>
            </a:r>
            <a:r>
              <a:rPr lang="en-US" altLang="zh-CN" b="1">
                <a:solidFill>
                  <a:srgbClr val="025C7B"/>
                </a:solidFill>
                <a:latin typeface="微软雅黑" pitchFamily="34" charset="-122"/>
                <a:ea typeface="微软雅黑" pitchFamily="34" charset="-122"/>
              </a:rPr>
              <a:t>30A</a:t>
            </a:r>
            <a:r>
              <a:rPr lang="zh-CN" altLang="en-US" b="1">
                <a:solidFill>
                  <a:srgbClr val="025C7B"/>
                </a:solidFill>
                <a:latin typeface="微软雅黑" pitchFamily="34" charset="-122"/>
                <a:ea typeface="微软雅黑" pitchFamily="34" charset="-122"/>
              </a:rPr>
              <a:t>以上的浪涌电流和</a:t>
            </a:r>
            <a:r>
              <a:rPr lang="en-US" altLang="zh-CN" b="1">
                <a:solidFill>
                  <a:srgbClr val="025C7B"/>
                </a:solidFill>
                <a:latin typeface="微软雅黑" pitchFamily="34" charset="-122"/>
                <a:ea typeface="微软雅黑" pitchFamily="34" charset="-122"/>
              </a:rPr>
              <a:t>480V</a:t>
            </a:r>
            <a:r>
              <a:rPr lang="zh-CN" altLang="en-US" b="1">
                <a:solidFill>
                  <a:srgbClr val="025C7B"/>
                </a:solidFill>
                <a:latin typeface="微软雅黑" pitchFamily="34" charset="-122"/>
                <a:ea typeface="微软雅黑" pitchFamily="34" charset="-122"/>
              </a:rPr>
              <a:t>以上的电压对每一颗产品进行冲击，以剔除产品可能存在的品质隐患，降低高压产品在市场上的失效率。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43088" y="1238250"/>
            <a:ext cx="2038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-5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高压老化耐爆测试</a:t>
            </a:r>
            <a:endParaRPr lang="zh-CN" altLang="en-US" dirty="0">
              <a:latin typeface="微软雅黑" panose="020B0503020204020204" charset="-122"/>
              <a:ea typeface="+mn-ea"/>
              <a:cs typeface="微软雅黑" panose="020B0503020204020204" charset="-122"/>
            </a:endParaRPr>
          </a:p>
        </p:txBody>
      </p:sp>
      <p:sp>
        <p:nvSpPr>
          <p:cNvPr id="9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技术优势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801" name="object 34"/>
          <p:cNvSpPr>
            <a:spLocks noChangeArrowheads="1"/>
          </p:cNvSpPr>
          <p:nvPr/>
        </p:nvSpPr>
        <p:spPr bwMode="auto">
          <a:xfrm>
            <a:off x="7027863" y="3001963"/>
            <a:ext cx="4149725" cy="1460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3802" name="object 4"/>
          <p:cNvSpPr>
            <a:spLocks noChangeArrowheads="1"/>
          </p:cNvSpPr>
          <p:nvPr/>
        </p:nvSpPr>
        <p:spPr bwMode="auto">
          <a:xfrm>
            <a:off x="6988175" y="1846263"/>
            <a:ext cx="4203700" cy="11287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19888" y="4737100"/>
            <a:ext cx="51816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铝箔氧化膜水合性能的好坏直接决定了电容器的性能及寿命，行业标准规定正箔 须进行一小时的水煮试验以验证正箔耐水合的能力。我司进料时对每一箱铝箔的特性进行检验，参照日本 </a:t>
            </a:r>
            <a:r>
              <a:rPr lang="en-US" altLang="zh-CN" b="1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JIS-5101</a:t>
            </a:r>
            <a:r>
              <a:rPr lang="zh-CN" altLang="en-US" b="1" spc="-5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标准进行</a:t>
            </a:r>
            <a:r>
              <a:rPr lang="en-US" altLang="zh-CN" b="1" spc="-5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12</a:t>
            </a:r>
            <a:r>
              <a:rPr lang="zh-CN" altLang="en-US" b="1" spc="-5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小时水合试验的检测，保证了高频低阻系列产品的性能及寿命。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3804" name="矩形 12"/>
          <p:cNvSpPr>
            <a:spLocks noChangeArrowheads="1"/>
          </p:cNvSpPr>
          <p:nvPr/>
        </p:nvSpPr>
        <p:spPr bwMode="auto">
          <a:xfrm>
            <a:off x="8258175" y="1333500"/>
            <a:ext cx="192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25C7B"/>
                </a:solidFill>
                <a:latin typeface="微软雅黑" pitchFamily="34" charset="-122"/>
                <a:ea typeface="微软雅黑" pitchFamily="34" charset="-122"/>
              </a:rPr>
              <a:t>水合性能测试</a:t>
            </a:r>
            <a:endParaRPr lang="zh-CN" altLang="en-US"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5842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5843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504983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精益管理</a:t>
            </a:r>
            <a:r>
              <a:rPr lang="en-US" altLang="zh-CN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zh-CN" altLang="en-US" sz="2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生产细节</a:t>
            </a:r>
            <a:endParaRPr lang="zh-CN" altLang="en-US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hteck 24"/>
          <p:cNvSpPr/>
          <p:nvPr/>
        </p:nvSpPr>
        <p:spPr>
          <a:xfrm>
            <a:off x="552450" y="1076325"/>
            <a:ext cx="3151188" cy="368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</a:rPr>
              <a:t>导针型电容钉卷制程</a:t>
            </a:r>
            <a:endParaRPr lang="de-DE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5" name="Rechteck 25"/>
          <p:cNvSpPr/>
          <p:nvPr/>
        </p:nvSpPr>
        <p:spPr>
          <a:xfrm>
            <a:off x="539750" y="1550988"/>
            <a:ext cx="2570163" cy="41402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zh-CN" altLang="en-US" sz="1400" b="1" dirty="0">
                <a:solidFill>
                  <a:srgbClr val="000066"/>
                </a:solidFill>
                <a:ea typeface="宋体" panose="02010600030101010101" pitchFamily="2" charset="-122"/>
              </a:rPr>
              <a:t>     预冲孔：降低阻抗</a:t>
            </a:r>
            <a:endParaRPr lang="en-US" altLang="de-DE" sz="1400" b="1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  <p:sp>
        <p:nvSpPr>
          <p:cNvPr id="26" name="Rechteck 229"/>
          <p:cNvSpPr/>
          <p:nvPr/>
        </p:nvSpPr>
        <p:spPr>
          <a:xfrm>
            <a:off x="539750" y="1563688"/>
            <a:ext cx="2581275" cy="369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</a:rPr>
              <a:t>钉接</a:t>
            </a:r>
            <a:endParaRPr lang="de-DE" b="1" dirty="0">
              <a:latin typeface="+mn-lt"/>
              <a:ea typeface="+mn-ea"/>
            </a:endParaRPr>
          </a:p>
        </p:txBody>
      </p:sp>
      <p:sp>
        <p:nvSpPr>
          <p:cNvPr id="35848" name="Oval 50" descr="5"/>
          <p:cNvSpPr>
            <a:spLocks noChangeArrowheads="1"/>
          </p:cNvSpPr>
          <p:nvPr/>
        </p:nvSpPr>
        <p:spPr bwMode="auto">
          <a:xfrm>
            <a:off x="758825" y="2341563"/>
            <a:ext cx="2019300" cy="22225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3333CC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8" name="Rechteck 231"/>
          <p:cNvSpPr/>
          <p:nvPr/>
        </p:nvSpPr>
        <p:spPr>
          <a:xfrm>
            <a:off x="3338513" y="1550988"/>
            <a:ext cx="2570162" cy="41402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zh-CN" altLang="en-US" sz="1400" b="1" dirty="0">
                <a:solidFill>
                  <a:srgbClr val="000066"/>
                </a:solidFill>
                <a:ea typeface="宋体" panose="02010600030101010101" pitchFamily="2" charset="-122"/>
              </a:rPr>
              <a:t>         </a:t>
            </a:r>
            <a:r>
              <a:rPr lang="zh-CN" altLang="en-US" sz="1400" b="1" dirty="0">
                <a:solidFill>
                  <a:srgbClr val="000066"/>
                </a:solidFill>
                <a:ea typeface="宋体" panose="02010600030101010101" pitchFamily="2" charset="-122"/>
              </a:rPr>
              <a:t>自动检测铆接厚度</a:t>
            </a:r>
            <a:endParaRPr lang="en-US" altLang="de-DE" sz="1400" b="1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  <p:sp>
        <p:nvSpPr>
          <p:cNvPr id="29" name="Rechteck 232"/>
          <p:cNvSpPr/>
          <p:nvPr/>
        </p:nvSpPr>
        <p:spPr>
          <a:xfrm>
            <a:off x="3338513" y="1563688"/>
            <a:ext cx="2582862" cy="369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</a:rPr>
              <a:t>铆接厚度</a:t>
            </a:r>
            <a:endParaRPr lang="de-DE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0" name="Rechteck 235"/>
          <p:cNvSpPr/>
          <p:nvPr/>
        </p:nvSpPr>
        <p:spPr>
          <a:xfrm>
            <a:off x="6154738" y="1550988"/>
            <a:ext cx="2570162" cy="4140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zh-CN" altLang="en-US" sz="1400" dirty="0">
                <a:solidFill>
                  <a:srgbClr val="000066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 dirty="0">
                <a:solidFill>
                  <a:srgbClr val="000066"/>
                </a:solidFill>
                <a:ea typeface="宋体" panose="02010600030101010101" pitchFamily="2" charset="-122"/>
              </a:rPr>
              <a:t>  </a:t>
            </a:r>
            <a:r>
              <a:rPr lang="zh-CN" altLang="en-US" sz="1400" b="1" dirty="0">
                <a:solidFill>
                  <a:srgbClr val="000066"/>
                </a:solidFill>
                <a:ea typeface="宋体" panose="02010600030101010101" pitchFamily="2" charset="-122"/>
              </a:rPr>
              <a:t>清洁箔灰、异物</a:t>
            </a:r>
            <a:endParaRPr lang="en-US" altLang="de-DE" sz="1400" b="1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  <p:sp>
        <p:nvSpPr>
          <p:cNvPr id="31" name="Rechteck 236"/>
          <p:cNvSpPr/>
          <p:nvPr/>
        </p:nvSpPr>
        <p:spPr>
          <a:xfrm>
            <a:off x="6154738" y="1563688"/>
            <a:ext cx="2582862" cy="369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</a:rPr>
              <a:t>刷箔吸尘</a:t>
            </a:r>
            <a:endParaRPr lang="de-DE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2" name="Rechteck 238"/>
          <p:cNvSpPr/>
          <p:nvPr/>
        </p:nvSpPr>
        <p:spPr>
          <a:xfrm>
            <a:off x="8948738" y="1550988"/>
            <a:ext cx="2570162" cy="4140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zh-CN" altLang="en-US" sz="1400" dirty="0">
                <a:solidFill>
                  <a:srgbClr val="000066"/>
                </a:solidFill>
                <a:ea typeface="宋体" panose="02010600030101010101" pitchFamily="2" charset="-122"/>
              </a:rPr>
              <a:t>      </a:t>
            </a:r>
            <a:r>
              <a:rPr lang="zh-CN" altLang="en-US" sz="1400" b="1" dirty="0">
                <a:solidFill>
                  <a:srgbClr val="000066"/>
                </a:solidFill>
                <a:ea typeface="宋体" panose="02010600030101010101" pitchFamily="2" charset="-122"/>
              </a:rPr>
              <a:t>自动检测弯针，防止偏钉</a:t>
            </a:r>
            <a:endParaRPr lang="en-US" altLang="de-DE" sz="1400" b="1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  <p:sp>
        <p:nvSpPr>
          <p:cNvPr id="33" name="Rechteck 239"/>
          <p:cNvSpPr/>
          <p:nvPr/>
        </p:nvSpPr>
        <p:spPr>
          <a:xfrm>
            <a:off x="8948738" y="1563688"/>
            <a:ext cx="2582862" cy="369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</a:rPr>
              <a:t>弯针检测</a:t>
            </a:r>
            <a:endParaRPr lang="de-DE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54353" y="2348897"/>
            <a:ext cx="2018330" cy="2222593"/>
          </a:xfrm>
          <a:prstGeom prst="flowChartConnector">
            <a:avLst/>
          </a:prstGeom>
          <a:noFill/>
          <a:extLst>
            <a:ext uri="{909E8E84-426E-40DD-AFC4-6F175D3DCCD1}"/>
          </a:extLst>
        </p:spPr>
      </p:pic>
      <p:pic>
        <p:nvPicPr>
          <p:cNvPr id="35856" name="Picture 2" descr="C:\Users\Administrator\Desktop\微信图片_20230905151551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3625" y="2443163"/>
            <a:ext cx="20335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3" descr="C:\Users\Administrator\Desktop\微信图片_20230905162517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58300" y="2470150"/>
            <a:ext cx="197326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7890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7891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生产能力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le 6"/>
          <p:cNvGraphicFramePr>
            <a:graphicFrameLocks noGrp="1"/>
          </p:cNvGraphicFramePr>
          <p:nvPr/>
        </p:nvGraphicFramePr>
        <p:xfrm>
          <a:off x="5335588" y="1076325"/>
          <a:ext cx="6278562" cy="522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799"/>
                <a:gridCol w="2286172"/>
              </a:tblGrid>
              <a:tr h="89948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类型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产能</a:t>
                      </a:r>
                      <a:endParaRPr lang="de-DE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PCS</a:t>
                      </a:r>
                      <a:r>
                        <a:rPr lang="de-D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月</a:t>
                      </a:r>
                      <a:r>
                        <a:rPr lang="de-D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</a:tr>
              <a:tr h="61839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     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导</a:t>
                      </a:r>
                      <a:r>
                        <a:rPr lang="zh-CN" alt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针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型（</a:t>
                      </a:r>
                      <a:r>
                        <a:rPr lang="en-US" altLang="zh-CN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4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￠</a:t>
                      </a:r>
                      <a:r>
                        <a:rPr lang="en-US" altLang="zh-CN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-6.3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￠）            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altLang="zh-CN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4500</a:t>
                      </a:r>
                      <a:r>
                        <a:rPr lang="zh-CN" alt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万</a:t>
                      </a:r>
                      <a:endParaRPr lang="en-US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839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     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导</a:t>
                      </a:r>
                      <a:r>
                        <a:rPr lang="zh-CN" alt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针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型（</a:t>
                      </a:r>
                      <a:r>
                        <a:rPr lang="en-US" altLang="zh-CN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8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￠</a:t>
                      </a:r>
                      <a:r>
                        <a:rPr lang="en-US" altLang="zh-CN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￠）                    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6500</a:t>
                      </a:r>
                      <a:r>
                        <a:rPr lang="zh-CN" alt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万</a:t>
                      </a:r>
                      <a:endParaRPr lang="en-US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839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     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导针型（</a:t>
                      </a:r>
                      <a:r>
                        <a:rPr lang="en-US" altLang="zh-CN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13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￠）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altLang="zh-CN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1500</a:t>
                      </a:r>
                      <a:r>
                        <a:rPr lang="zh-CN" alt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万</a:t>
                      </a:r>
                      <a:endParaRPr lang="en-US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839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     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导针型（</a:t>
                      </a:r>
                      <a:r>
                        <a:rPr lang="en-US" altLang="zh-CN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16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￠）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1000</a:t>
                      </a:r>
                      <a:r>
                        <a:rPr lang="zh-CN" altLang="en-US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万</a:t>
                      </a:r>
                      <a:endParaRPr lang="en-US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839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     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导针型（</a:t>
                      </a:r>
                      <a:r>
                        <a:rPr lang="en-US" altLang="zh-CN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18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￠</a:t>
                      </a:r>
                      <a:r>
                        <a:rPr lang="en-US" altLang="zh-CN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￠）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r>
                        <a:rPr lang="zh-CN" alt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万</a:t>
                      </a:r>
                      <a:endParaRPr lang="en-US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8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     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牛角型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240</a:t>
                      </a:r>
                      <a:r>
                        <a:rPr lang="zh-CN" alt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万</a:t>
                      </a:r>
                      <a:endParaRPr lang="en-US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8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     </a:t>
                      </a:r>
                      <a:r>
                        <a:rPr lang="zh-CN" alt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合计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1.5</a:t>
                      </a:r>
                      <a:r>
                        <a:rPr lang="zh-CN" altLang="en-US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亿</a:t>
                      </a:r>
                      <a:endParaRPr lang="en-US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922" name="Grafik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2122488"/>
            <a:ext cx="8842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3" name="Grafik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1650" y="2767013"/>
            <a:ext cx="8842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4" name="Grafik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3355975"/>
            <a:ext cx="8842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5" name="Grafik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3944938"/>
            <a:ext cx="8842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6" name="Grafik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3563" y="4643438"/>
            <a:ext cx="88423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7" name="Grafik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8013" y="5164138"/>
            <a:ext cx="3349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8" name="图片 7" descr="微信图片_20210105153703.jpg"/>
          <p:cNvPicPr preferRelativeResize="0">
            <a:picLocks noChangeAspect="1" noChangeArrowheads="1"/>
          </p:cNvPicPr>
          <p:nvPr/>
        </p:nvPicPr>
        <p:blipFill>
          <a:blip r:embed="rId6"/>
          <a:srcRect t="4837" b="16713"/>
          <a:stretch>
            <a:fillRect/>
          </a:stretch>
        </p:blipFill>
        <p:spPr bwMode="auto">
          <a:xfrm>
            <a:off x="214313" y="1822450"/>
            <a:ext cx="37306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5"/>
          <p:cNvSpPr/>
          <p:nvPr/>
        </p:nvSpPr>
        <p:spPr>
          <a:xfrm>
            <a:off x="211138" y="1119188"/>
            <a:ext cx="3733800" cy="515937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altLang="de-DE" sz="1400" b="1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  <p:sp>
        <p:nvSpPr>
          <p:cNvPr id="16" name="Rechteck 4"/>
          <p:cNvSpPr/>
          <p:nvPr/>
        </p:nvSpPr>
        <p:spPr>
          <a:xfrm>
            <a:off x="211138" y="1133475"/>
            <a:ext cx="37338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</a:rPr>
              <a:t>深圳电容工厂</a:t>
            </a:r>
            <a:endParaRPr lang="de-DE" b="1" dirty="0">
              <a:latin typeface="+mn-lt"/>
              <a:ea typeface="+mn-ea"/>
            </a:endParaRPr>
          </a:p>
        </p:txBody>
      </p:sp>
      <p:sp>
        <p:nvSpPr>
          <p:cNvPr id="37931" name="矩形 16"/>
          <p:cNvSpPr>
            <a:spLocks noChangeArrowheads="1"/>
          </p:cNvSpPr>
          <p:nvPr/>
        </p:nvSpPr>
        <p:spPr bwMode="auto">
          <a:xfrm>
            <a:off x="250825" y="5494338"/>
            <a:ext cx="36941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002060"/>
                </a:solidFill>
                <a:latin typeface="Calibri" pitchFamily="34" charset="0"/>
                <a:ea typeface="微软雅黑" pitchFamily="34" charset="-122"/>
              </a:rPr>
              <a:t>从标准品到高电压、大容量、高频低阻、耐高温、长寿命或是各种封装及端子形式产品，我们皆能满足您的需求</a:t>
            </a:r>
            <a:endParaRPr lang="zh-CN" altLang="en-US" sz="1400" b="1">
              <a:solidFill>
                <a:srgbClr val="002060"/>
              </a:solidFill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9938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9939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4927600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制程工艺介绍</a:t>
            </a:r>
            <a:r>
              <a:rPr lang="en-US" altLang="zh-CN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zh-CN" altLang="en-US" sz="2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导针型</a:t>
            </a:r>
            <a:endParaRPr lang="zh-CN" altLang="en-US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9941" name="图片 8" descr="IMG_20230825_1508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3075" y="1044575"/>
            <a:ext cx="33162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图片 9" descr="IMG_20230825_144607"/>
          <p:cNvPicPr>
            <a:picLocks noChangeAspect="1"/>
          </p:cNvPicPr>
          <p:nvPr/>
        </p:nvPicPr>
        <p:blipFill>
          <a:blip r:embed="rId5"/>
          <a:srcRect t="14938"/>
          <a:stretch>
            <a:fillRect/>
          </a:stretch>
        </p:blipFill>
        <p:spPr bwMode="auto">
          <a:xfrm>
            <a:off x="3930650" y="1065213"/>
            <a:ext cx="34258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5"/>
          <p:cNvSpPr txBox="1"/>
          <p:nvPr/>
        </p:nvSpPr>
        <p:spPr>
          <a:xfrm>
            <a:off x="671513" y="2946400"/>
            <a:ext cx="2667000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裁切：专业强力自动吸尘设备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56063" y="2903538"/>
            <a:ext cx="31416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全自动钉卷：自动吸、</a:t>
            </a:r>
            <a:r>
              <a:rPr lang="zh-CN" altLang="en-US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刷  箔灰</a:t>
            </a:r>
            <a:r>
              <a:rPr lang="en-US" altLang="zh-CN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/</a:t>
            </a:r>
            <a:r>
              <a:rPr lang="zh-CN" altLang="en-US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毛刺</a:t>
            </a:r>
            <a:endParaRPr lang="zh-CN" altLang="en-US"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82100" y="2862263"/>
            <a:ext cx="14366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全自动液压含浸</a:t>
            </a:r>
            <a:endParaRPr lang="zh-CN" altLang="en-US"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9946" name="图片 13" descr="IMG_20230825_151348"/>
          <p:cNvPicPr>
            <a:picLocks noChangeAspect="1"/>
          </p:cNvPicPr>
          <p:nvPr/>
        </p:nvPicPr>
        <p:blipFill>
          <a:blip r:embed="rId6"/>
          <a:srcRect t="12799"/>
          <a:stretch>
            <a:fillRect/>
          </a:stretch>
        </p:blipFill>
        <p:spPr bwMode="auto">
          <a:xfrm>
            <a:off x="458788" y="3841750"/>
            <a:ext cx="306228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1155700" y="5578475"/>
            <a:ext cx="1258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全自动组立线</a:t>
            </a:r>
            <a:endParaRPr lang="zh-CN" altLang="en-US"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48" name="object 22"/>
          <p:cNvSpPr>
            <a:spLocks noChangeArrowheads="1"/>
          </p:cNvSpPr>
          <p:nvPr/>
        </p:nvSpPr>
        <p:spPr bwMode="auto">
          <a:xfrm>
            <a:off x="4135438" y="3848100"/>
            <a:ext cx="3221037" cy="15287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98913" y="5510213"/>
            <a:ext cx="32385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282575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全自动套管：  </a:t>
            </a:r>
            <a:r>
              <a:rPr lang="en-US" altLang="zh-CN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100%</a:t>
            </a:r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反极自动检测</a:t>
            </a:r>
            <a:endParaRPr lang="zh-CN" altLang="en-US" sz="1400">
              <a:solidFill>
                <a:srgbClr val="002060"/>
              </a:solidFill>
              <a:latin typeface="宋体" charset="-122"/>
              <a:cs typeface="微软雅黑" pitchFamily="34" charset="-122"/>
            </a:endParaRPr>
          </a:p>
        </p:txBody>
      </p:sp>
      <p:pic>
        <p:nvPicPr>
          <p:cNvPr id="39950" name="图片 17" descr="IMG_20230825_150036"/>
          <p:cNvPicPr>
            <a:picLocks noChangeAspect="1"/>
          </p:cNvPicPr>
          <p:nvPr/>
        </p:nvPicPr>
        <p:blipFill>
          <a:blip r:embed="rId8"/>
          <a:srcRect t="4076"/>
          <a:stretch>
            <a:fillRect/>
          </a:stretch>
        </p:blipFill>
        <p:spPr bwMode="auto">
          <a:xfrm>
            <a:off x="8093075" y="3794125"/>
            <a:ext cx="32893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8120063" y="5440363"/>
            <a:ext cx="32353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全自动老化：</a:t>
            </a:r>
            <a:endParaRPr lang="zh-CN" altLang="en-US"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100%</a:t>
            </a:r>
            <a:r>
              <a:rPr lang="zh-CN" altLang="en-US" sz="1400" b="1" spc="-2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CAP</a:t>
            </a:r>
            <a:r>
              <a:rPr lang="zh-CN" altLang="en-US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DF</a:t>
            </a:r>
            <a:r>
              <a:rPr lang="zh-CN" altLang="en-US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LC</a:t>
            </a:r>
            <a:r>
              <a:rPr lang="zh-CN" altLang="en-US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</a:t>
            </a:r>
            <a:r>
              <a:rPr lang="en-US" altLang="zh-CN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ESR</a:t>
            </a:r>
            <a:r>
              <a:rPr lang="zh-CN" altLang="en-US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测试</a:t>
            </a:r>
            <a:endParaRPr lang="zh-CN" altLang="en-US"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pic>
        <p:nvPicPr>
          <p:cNvPr id="39952" name="图片 19" descr="微信图片_20230906111311.jpg"/>
          <p:cNvPicPr>
            <a:picLocks noChangeAspect="1" noChangeArrowheads="1"/>
          </p:cNvPicPr>
          <p:nvPr/>
        </p:nvPicPr>
        <p:blipFill>
          <a:blip r:embed="rId9"/>
          <a:srcRect t="8273" b="6876"/>
          <a:stretch>
            <a:fillRect/>
          </a:stretch>
        </p:blipFill>
        <p:spPr bwMode="auto">
          <a:xfrm>
            <a:off x="450850" y="1077913"/>
            <a:ext cx="305593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1986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1987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4927600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制程工艺介绍</a:t>
            </a:r>
            <a:r>
              <a:rPr lang="en-US" altLang="zh-CN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zh-CN" altLang="en-US" sz="2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牛角型</a:t>
            </a:r>
            <a:endParaRPr lang="zh-CN" altLang="en-US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989" name="图片 8" descr="IMG_20230825_1508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2263" y="1098550"/>
            <a:ext cx="203358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5"/>
          <p:cNvSpPr txBox="1"/>
          <p:nvPr/>
        </p:nvSpPr>
        <p:spPr>
          <a:xfrm>
            <a:off x="671513" y="2946400"/>
            <a:ext cx="2667000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裁切：专业强力自动吸尘设备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1991" name="矩形 11"/>
          <p:cNvSpPr>
            <a:spLocks noChangeArrowheads="1"/>
          </p:cNvSpPr>
          <p:nvPr/>
        </p:nvSpPr>
        <p:spPr bwMode="auto">
          <a:xfrm>
            <a:off x="3810000" y="2903538"/>
            <a:ext cx="3595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全自动钉卷：自动冷铆技术，降低接触电阻</a:t>
            </a:r>
            <a:endParaRPr lang="zh-CN" altLang="en-US" sz="1400">
              <a:solidFill>
                <a:srgbClr val="002060"/>
              </a:solidFill>
              <a:latin typeface="宋体" charset="-122"/>
              <a:cs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12213" y="2876550"/>
            <a:ext cx="1884362" cy="30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全自动液压</a:t>
            </a:r>
            <a:r>
              <a:rPr lang="en-US" altLang="zh-CN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+</a:t>
            </a:r>
            <a:r>
              <a:rPr lang="zh-CN" altLang="en-US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排列含浸</a:t>
            </a:r>
            <a:endParaRPr lang="zh-CN" altLang="en-US"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55700" y="5578475"/>
            <a:ext cx="17954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全自动铆盖封口设备</a:t>
            </a:r>
            <a:endParaRPr lang="zh-CN" altLang="en-US"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98913" y="5522913"/>
            <a:ext cx="32385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282575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全自动套管：  </a:t>
            </a:r>
            <a:r>
              <a:rPr lang="en-US" altLang="zh-CN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100%</a:t>
            </a:r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反极自动检测</a:t>
            </a:r>
            <a:endParaRPr lang="zh-CN" altLang="en-US" sz="1400">
              <a:solidFill>
                <a:srgbClr val="002060"/>
              </a:solidFill>
              <a:latin typeface="宋体" charset="-122"/>
              <a:cs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07363" y="5440363"/>
            <a:ext cx="32480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全自动老化检测：</a:t>
            </a:r>
            <a:endParaRPr lang="zh-CN" altLang="en-US"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100%</a:t>
            </a:r>
            <a:r>
              <a:rPr lang="zh-CN" altLang="en-US" sz="1400" b="1" spc="-2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</a:t>
            </a:r>
            <a:r>
              <a:rPr lang="en-US" altLang="zh-CN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CAP</a:t>
            </a:r>
            <a:r>
              <a:rPr lang="zh-CN" altLang="en-US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DF</a:t>
            </a:r>
            <a:r>
              <a:rPr lang="zh-CN" altLang="en-US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LC</a:t>
            </a:r>
            <a:r>
              <a:rPr lang="zh-CN" altLang="en-US"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测试</a:t>
            </a:r>
            <a:endParaRPr lang="zh-CN" altLang="en-US"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1996" name="object 26"/>
          <p:cNvSpPr>
            <a:spLocks noChangeArrowheads="1"/>
          </p:cNvSpPr>
          <p:nvPr/>
        </p:nvSpPr>
        <p:spPr bwMode="auto">
          <a:xfrm>
            <a:off x="641350" y="1133475"/>
            <a:ext cx="2606675" cy="1568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pic>
        <p:nvPicPr>
          <p:cNvPr id="41997" name="图片 21" descr="IMG_20230825_1447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9400" y="1092200"/>
            <a:ext cx="310356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2" descr="C:\Users\Administrator\Desktop\微信图片_20230905162526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82200" y="1104900"/>
            <a:ext cx="13525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图片 22" descr="IMG_20230825_1456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7875" y="3808413"/>
            <a:ext cx="15144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3" descr="C:\Users\Administrator\Desktop\微信图片_20230907103915.jpg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6400" y="3876675"/>
            <a:ext cx="307181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图片 23" descr="IMG_20230825_145640"/>
          <p:cNvPicPr>
            <a:picLocks noChangeAspect="1"/>
          </p:cNvPicPr>
          <p:nvPr/>
        </p:nvPicPr>
        <p:blipFill>
          <a:blip r:embed="rId10"/>
          <a:srcRect b="3378"/>
          <a:stretch>
            <a:fillRect/>
          </a:stretch>
        </p:blipFill>
        <p:spPr bwMode="auto">
          <a:xfrm>
            <a:off x="477838" y="3808413"/>
            <a:ext cx="1582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2" descr="C:\Users\Administrator\Desktop\微信图片_20230907145303.jpg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70838" y="3889375"/>
            <a:ext cx="33432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34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35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检验设备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4037" name="object 2"/>
          <p:cNvSpPr>
            <a:spLocks noChangeArrowheads="1"/>
          </p:cNvSpPr>
          <p:nvPr/>
        </p:nvSpPr>
        <p:spPr bwMode="auto">
          <a:xfrm>
            <a:off x="8208963" y="1174750"/>
            <a:ext cx="2209800" cy="1130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38" name="object 3"/>
          <p:cNvSpPr>
            <a:spLocks noChangeArrowheads="1"/>
          </p:cNvSpPr>
          <p:nvPr/>
        </p:nvSpPr>
        <p:spPr bwMode="auto">
          <a:xfrm>
            <a:off x="8199438" y="1165225"/>
            <a:ext cx="2228850" cy="1150938"/>
          </a:xfrm>
          <a:custGeom>
            <a:avLst/>
            <a:gdLst>
              <a:gd name="T0" fmla="*/ 0 w 2228850"/>
              <a:gd name="T1" fmla="*/ 0 h 1149985"/>
              <a:gd name="T2" fmla="*/ 2228850 w 2228850"/>
              <a:gd name="T3" fmla="*/ 1149985 h 1149985"/>
            </a:gdLst>
            <a:ahLst/>
            <a:cxnLst/>
            <a:rect l="T0" t="T1" r="T2" b="T3"/>
            <a:pathLst>
              <a:path w="2228850" h="1149985">
                <a:moveTo>
                  <a:pt x="2228850" y="1149858"/>
                </a:moveTo>
                <a:lnTo>
                  <a:pt x="0" y="1149858"/>
                </a:lnTo>
                <a:lnTo>
                  <a:pt x="0" y="0"/>
                </a:lnTo>
                <a:lnTo>
                  <a:pt x="2228850" y="0"/>
                </a:lnTo>
                <a:lnTo>
                  <a:pt x="222885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140333"/>
                </a:lnTo>
                <a:lnTo>
                  <a:pt x="4762" y="1140333"/>
                </a:lnTo>
                <a:lnTo>
                  <a:pt x="9525" y="1145095"/>
                </a:lnTo>
                <a:lnTo>
                  <a:pt x="2228850" y="1145095"/>
                </a:lnTo>
                <a:lnTo>
                  <a:pt x="2228850" y="1149858"/>
                </a:lnTo>
                <a:close/>
              </a:path>
              <a:path w="2228850" h="114998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228850" h="1149985">
                <a:moveTo>
                  <a:pt x="221932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219325" y="4762"/>
                </a:lnTo>
                <a:lnTo>
                  <a:pt x="2219325" y="9525"/>
                </a:lnTo>
                <a:close/>
              </a:path>
              <a:path w="2228850" h="1149985">
                <a:moveTo>
                  <a:pt x="2219325" y="1145095"/>
                </a:moveTo>
                <a:lnTo>
                  <a:pt x="2219325" y="4762"/>
                </a:lnTo>
                <a:lnTo>
                  <a:pt x="2224087" y="9525"/>
                </a:lnTo>
                <a:lnTo>
                  <a:pt x="2228850" y="9525"/>
                </a:lnTo>
                <a:lnTo>
                  <a:pt x="2228850" y="1140333"/>
                </a:lnTo>
                <a:lnTo>
                  <a:pt x="2224087" y="1140333"/>
                </a:lnTo>
                <a:lnTo>
                  <a:pt x="2219325" y="1145095"/>
                </a:lnTo>
                <a:close/>
              </a:path>
              <a:path w="2228850" h="1149985">
                <a:moveTo>
                  <a:pt x="2228850" y="9525"/>
                </a:moveTo>
                <a:lnTo>
                  <a:pt x="2224087" y="9525"/>
                </a:lnTo>
                <a:lnTo>
                  <a:pt x="2219325" y="4762"/>
                </a:lnTo>
                <a:lnTo>
                  <a:pt x="2228850" y="4762"/>
                </a:lnTo>
                <a:lnTo>
                  <a:pt x="2228850" y="9525"/>
                </a:lnTo>
                <a:close/>
              </a:path>
              <a:path w="2228850" h="1149985">
                <a:moveTo>
                  <a:pt x="9525" y="1145095"/>
                </a:moveTo>
                <a:lnTo>
                  <a:pt x="4762" y="1140333"/>
                </a:lnTo>
                <a:lnTo>
                  <a:pt x="9525" y="1140333"/>
                </a:lnTo>
                <a:lnTo>
                  <a:pt x="9525" y="1145095"/>
                </a:lnTo>
                <a:close/>
              </a:path>
              <a:path w="2228850" h="1149985">
                <a:moveTo>
                  <a:pt x="2219325" y="1145095"/>
                </a:moveTo>
                <a:lnTo>
                  <a:pt x="9525" y="1145095"/>
                </a:lnTo>
                <a:lnTo>
                  <a:pt x="9525" y="1140333"/>
                </a:lnTo>
                <a:lnTo>
                  <a:pt x="2219325" y="1140333"/>
                </a:lnTo>
                <a:lnTo>
                  <a:pt x="2219325" y="1145095"/>
                </a:lnTo>
                <a:close/>
              </a:path>
              <a:path w="2228850" h="1149985">
                <a:moveTo>
                  <a:pt x="2228850" y="1145095"/>
                </a:moveTo>
                <a:lnTo>
                  <a:pt x="2219325" y="1145095"/>
                </a:lnTo>
                <a:lnTo>
                  <a:pt x="2224087" y="1140333"/>
                </a:lnTo>
                <a:lnTo>
                  <a:pt x="2228850" y="1140333"/>
                </a:lnTo>
                <a:lnTo>
                  <a:pt x="2228850" y="11450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39" name="object 5"/>
          <p:cNvSpPr>
            <a:spLocks noChangeArrowheads="1"/>
          </p:cNvSpPr>
          <p:nvPr/>
        </p:nvSpPr>
        <p:spPr bwMode="auto">
          <a:xfrm>
            <a:off x="1879600" y="2771775"/>
            <a:ext cx="1730375" cy="1314450"/>
          </a:xfrm>
          <a:custGeom>
            <a:avLst/>
            <a:gdLst>
              <a:gd name="T0" fmla="*/ 0 w 1729104"/>
              <a:gd name="T1" fmla="*/ 0 h 1314450"/>
              <a:gd name="T2" fmla="*/ 1729104 w 1729104"/>
              <a:gd name="T3" fmla="*/ 1314450 h 1314450"/>
            </a:gdLst>
            <a:ahLst/>
            <a:cxnLst/>
            <a:rect l="T0" t="T1" r="T2" b="T3"/>
            <a:pathLst>
              <a:path w="1729104" h="1314450">
                <a:moveTo>
                  <a:pt x="1728977" y="1314450"/>
                </a:moveTo>
                <a:lnTo>
                  <a:pt x="0" y="1314450"/>
                </a:lnTo>
                <a:lnTo>
                  <a:pt x="0" y="0"/>
                </a:lnTo>
                <a:lnTo>
                  <a:pt x="1728977" y="0"/>
                </a:lnTo>
                <a:lnTo>
                  <a:pt x="1728977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304925"/>
                </a:lnTo>
                <a:lnTo>
                  <a:pt x="4762" y="1304925"/>
                </a:lnTo>
                <a:lnTo>
                  <a:pt x="9525" y="1309687"/>
                </a:lnTo>
                <a:lnTo>
                  <a:pt x="1728977" y="1309687"/>
                </a:lnTo>
                <a:lnTo>
                  <a:pt x="1728977" y="1314450"/>
                </a:lnTo>
                <a:close/>
              </a:path>
              <a:path w="1729104" h="131445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729104" h="1314450">
                <a:moveTo>
                  <a:pt x="1719452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719452" y="4762"/>
                </a:lnTo>
                <a:lnTo>
                  <a:pt x="1719452" y="9525"/>
                </a:lnTo>
                <a:close/>
              </a:path>
              <a:path w="1729104" h="1314450">
                <a:moveTo>
                  <a:pt x="1719452" y="1309687"/>
                </a:moveTo>
                <a:lnTo>
                  <a:pt x="1719452" y="4762"/>
                </a:lnTo>
                <a:lnTo>
                  <a:pt x="1724215" y="9525"/>
                </a:lnTo>
                <a:lnTo>
                  <a:pt x="1728977" y="9525"/>
                </a:lnTo>
                <a:lnTo>
                  <a:pt x="1728977" y="1304925"/>
                </a:lnTo>
                <a:lnTo>
                  <a:pt x="1724215" y="1304925"/>
                </a:lnTo>
                <a:lnTo>
                  <a:pt x="1719452" y="1309687"/>
                </a:lnTo>
                <a:close/>
              </a:path>
              <a:path w="1729104" h="1314450">
                <a:moveTo>
                  <a:pt x="1728977" y="9525"/>
                </a:moveTo>
                <a:lnTo>
                  <a:pt x="1724215" y="9525"/>
                </a:lnTo>
                <a:lnTo>
                  <a:pt x="1719452" y="4762"/>
                </a:lnTo>
                <a:lnTo>
                  <a:pt x="1728977" y="4762"/>
                </a:lnTo>
                <a:lnTo>
                  <a:pt x="1728977" y="9525"/>
                </a:lnTo>
                <a:close/>
              </a:path>
              <a:path w="1729104" h="1314450">
                <a:moveTo>
                  <a:pt x="9525" y="1309687"/>
                </a:moveTo>
                <a:lnTo>
                  <a:pt x="4762" y="1304925"/>
                </a:lnTo>
                <a:lnTo>
                  <a:pt x="9525" y="1304925"/>
                </a:lnTo>
                <a:lnTo>
                  <a:pt x="9525" y="1309687"/>
                </a:lnTo>
                <a:close/>
              </a:path>
              <a:path w="1729104" h="1314450">
                <a:moveTo>
                  <a:pt x="1719452" y="1309687"/>
                </a:moveTo>
                <a:lnTo>
                  <a:pt x="9525" y="1309687"/>
                </a:lnTo>
                <a:lnTo>
                  <a:pt x="9525" y="1304925"/>
                </a:lnTo>
                <a:lnTo>
                  <a:pt x="1719452" y="1304925"/>
                </a:lnTo>
                <a:lnTo>
                  <a:pt x="1719452" y="1309687"/>
                </a:lnTo>
                <a:close/>
              </a:path>
              <a:path w="1729104" h="1314450">
                <a:moveTo>
                  <a:pt x="1728977" y="1309687"/>
                </a:moveTo>
                <a:lnTo>
                  <a:pt x="1719452" y="1309687"/>
                </a:lnTo>
                <a:lnTo>
                  <a:pt x="1724215" y="1304925"/>
                </a:lnTo>
                <a:lnTo>
                  <a:pt x="1728977" y="1304925"/>
                </a:lnTo>
                <a:lnTo>
                  <a:pt x="1728977" y="130968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40" name="object 7"/>
          <p:cNvSpPr>
            <a:spLocks noChangeArrowheads="1"/>
          </p:cNvSpPr>
          <p:nvPr/>
        </p:nvSpPr>
        <p:spPr bwMode="auto">
          <a:xfrm>
            <a:off x="5030788" y="2843213"/>
            <a:ext cx="2132012" cy="1263650"/>
          </a:xfrm>
          <a:custGeom>
            <a:avLst/>
            <a:gdLst>
              <a:gd name="T0" fmla="*/ 0 w 2131695"/>
              <a:gd name="T1" fmla="*/ 0 h 1263014"/>
              <a:gd name="T2" fmla="*/ 2131695 w 2131695"/>
              <a:gd name="T3" fmla="*/ 1263014 h 1263014"/>
            </a:gdLst>
            <a:ahLst/>
            <a:cxnLst/>
            <a:rect l="T0" t="T1" r="T2" b="T3"/>
            <a:pathLst>
              <a:path w="2131695" h="1263014">
                <a:moveTo>
                  <a:pt x="2131314" y="1262634"/>
                </a:moveTo>
                <a:lnTo>
                  <a:pt x="0" y="1262634"/>
                </a:lnTo>
                <a:lnTo>
                  <a:pt x="0" y="0"/>
                </a:lnTo>
                <a:lnTo>
                  <a:pt x="2131314" y="0"/>
                </a:lnTo>
                <a:lnTo>
                  <a:pt x="2131314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253109"/>
                </a:lnTo>
                <a:lnTo>
                  <a:pt x="4762" y="1253109"/>
                </a:lnTo>
                <a:lnTo>
                  <a:pt x="9525" y="1257871"/>
                </a:lnTo>
                <a:lnTo>
                  <a:pt x="2131314" y="1257871"/>
                </a:lnTo>
                <a:lnTo>
                  <a:pt x="2131314" y="1262634"/>
                </a:lnTo>
                <a:close/>
              </a:path>
              <a:path w="2131695" h="1263014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131695" h="1263014">
                <a:moveTo>
                  <a:pt x="2121789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121789" y="4762"/>
                </a:lnTo>
                <a:lnTo>
                  <a:pt x="2121789" y="9525"/>
                </a:lnTo>
                <a:close/>
              </a:path>
              <a:path w="2131695" h="1263014">
                <a:moveTo>
                  <a:pt x="2121789" y="1257871"/>
                </a:moveTo>
                <a:lnTo>
                  <a:pt x="2121789" y="4762"/>
                </a:lnTo>
                <a:lnTo>
                  <a:pt x="2126551" y="9525"/>
                </a:lnTo>
                <a:lnTo>
                  <a:pt x="2131314" y="9525"/>
                </a:lnTo>
                <a:lnTo>
                  <a:pt x="2131314" y="1253109"/>
                </a:lnTo>
                <a:lnTo>
                  <a:pt x="2126551" y="1253109"/>
                </a:lnTo>
                <a:lnTo>
                  <a:pt x="2121789" y="1257871"/>
                </a:lnTo>
                <a:close/>
              </a:path>
              <a:path w="2131695" h="1263014">
                <a:moveTo>
                  <a:pt x="2131314" y="9525"/>
                </a:moveTo>
                <a:lnTo>
                  <a:pt x="2126551" y="9525"/>
                </a:lnTo>
                <a:lnTo>
                  <a:pt x="2121789" y="4762"/>
                </a:lnTo>
                <a:lnTo>
                  <a:pt x="2131314" y="4762"/>
                </a:lnTo>
                <a:lnTo>
                  <a:pt x="2131314" y="9525"/>
                </a:lnTo>
                <a:close/>
              </a:path>
              <a:path w="2131695" h="1263014">
                <a:moveTo>
                  <a:pt x="9525" y="1257871"/>
                </a:moveTo>
                <a:lnTo>
                  <a:pt x="4762" y="1253109"/>
                </a:lnTo>
                <a:lnTo>
                  <a:pt x="9525" y="1253109"/>
                </a:lnTo>
                <a:lnTo>
                  <a:pt x="9525" y="1257871"/>
                </a:lnTo>
                <a:close/>
              </a:path>
              <a:path w="2131695" h="1263014">
                <a:moveTo>
                  <a:pt x="2121789" y="1257871"/>
                </a:moveTo>
                <a:lnTo>
                  <a:pt x="9525" y="1257871"/>
                </a:lnTo>
                <a:lnTo>
                  <a:pt x="9525" y="1253109"/>
                </a:lnTo>
                <a:lnTo>
                  <a:pt x="2121789" y="1253109"/>
                </a:lnTo>
                <a:lnTo>
                  <a:pt x="2121789" y="1257871"/>
                </a:lnTo>
                <a:close/>
              </a:path>
              <a:path w="2131695" h="1263014">
                <a:moveTo>
                  <a:pt x="2131314" y="1257871"/>
                </a:moveTo>
                <a:lnTo>
                  <a:pt x="2121789" y="1257871"/>
                </a:lnTo>
                <a:lnTo>
                  <a:pt x="2126551" y="1253109"/>
                </a:lnTo>
                <a:lnTo>
                  <a:pt x="2131314" y="1253109"/>
                </a:lnTo>
                <a:lnTo>
                  <a:pt x="2131314" y="12578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41" name="object 9"/>
          <p:cNvSpPr>
            <a:spLocks noChangeArrowheads="1"/>
          </p:cNvSpPr>
          <p:nvPr/>
        </p:nvSpPr>
        <p:spPr bwMode="auto">
          <a:xfrm>
            <a:off x="8199438" y="2867025"/>
            <a:ext cx="2227262" cy="1238250"/>
          </a:xfrm>
          <a:custGeom>
            <a:avLst/>
            <a:gdLst>
              <a:gd name="T0" fmla="*/ 0 w 2227579"/>
              <a:gd name="T1" fmla="*/ 0 h 1238250"/>
              <a:gd name="T2" fmla="*/ 2227579 w 2227579"/>
              <a:gd name="T3" fmla="*/ 1238250 h 1238250"/>
            </a:gdLst>
            <a:ahLst/>
            <a:cxnLst/>
            <a:rect l="T0" t="T1" r="T2" b="T3"/>
            <a:pathLst>
              <a:path w="2227579" h="1238250">
                <a:moveTo>
                  <a:pt x="2227326" y="1238250"/>
                </a:moveTo>
                <a:lnTo>
                  <a:pt x="0" y="1238250"/>
                </a:lnTo>
                <a:lnTo>
                  <a:pt x="0" y="0"/>
                </a:lnTo>
                <a:lnTo>
                  <a:pt x="2227326" y="0"/>
                </a:lnTo>
                <a:lnTo>
                  <a:pt x="2227326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228725"/>
                </a:lnTo>
                <a:lnTo>
                  <a:pt x="4762" y="1228725"/>
                </a:lnTo>
                <a:lnTo>
                  <a:pt x="9525" y="1233487"/>
                </a:lnTo>
                <a:lnTo>
                  <a:pt x="2227326" y="1233487"/>
                </a:lnTo>
                <a:lnTo>
                  <a:pt x="2227326" y="1238250"/>
                </a:lnTo>
                <a:close/>
              </a:path>
              <a:path w="2227579" h="123825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227579" h="1238250">
                <a:moveTo>
                  <a:pt x="2217801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217801" y="4762"/>
                </a:lnTo>
                <a:lnTo>
                  <a:pt x="2217801" y="9525"/>
                </a:lnTo>
                <a:close/>
              </a:path>
              <a:path w="2227579" h="1238250">
                <a:moveTo>
                  <a:pt x="2217801" y="1233487"/>
                </a:moveTo>
                <a:lnTo>
                  <a:pt x="2217801" y="4762"/>
                </a:lnTo>
                <a:lnTo>
                  <a:pt x="2222563" y="9525"/>
                </a:lnTo>
                <a:lnTo>
                  <a:pt x="2227326" y="9525"/>
                </a:lnTo>
                <a:lnTo>
                  <a:pt x="2227326" y="1228725"/>
                </a:lnTo>
                <a:lnTo>
                  <a:pt x="2222563" y="1228725"/>
                </a:lnTo>
                <a:lnTo>
                  <a:pt x="2217801" y="1233487"/>
                </a:lnTo>
                <a:close/>
              </a:path>
              <a:path w="2227579" h="1238250">
                <a:moveTo>
                  <a:pt x="2227326" y="9525"/>
                </a:moveTo>
                <a:lnTo>
                  <a:pt x="2222563" y="9525"/>
                </a:lnTo>
                <a:lnTo>
                  <a:pt x="2217801" y="4762"/>
                </a:lnTo>
                <a:lnTo>
                  <a:pt x="2227326" y="4762"/>
                </a:lnTo>
                <a:lnTo>
                  <a:pt x="2227326" y="9525"/>
                </a:lnTo>
                <a:close/>
              </a:path>
              <a:path w="2227579" h="1238250">
                <a:moveTo>
                  <a:pt x="9525" y="1233487"/>
                </a:moveTo>
                <a:lnTo>
                  <a:pt x="4762" y="1228725"/>
                </a:lnTo>
                <a:lnTo>
                  <a:pt x="9525" y="1228725"/>
                </a:lnTo>
                <a:lnTo>
                  <a:pt x="9525" y="1233487"/>
                </a:lnTo>
                <a:close/>
              </a:path>
              <a:path w="2227579" h="1238250">
                <a:moveTo>
                  <a:pt x="2217801" y="1233487"/>
                </a:moveTo>
                <a:lnTo>
                  <a:pt x="9525" y="1233487"/>
                </a:lnTo>
                <a:lnTo>
                  <a:pt x="9525" y="1228725"/>
                </a:lnTo>
                <a:lnTo>
                  <a:pt x="2217801" y="1228725"/>
                </a:lnTo>
                <a:lnTo>
                  <a:pt x="2217801" y="1233487"/>
                </a:lnTo>
                <a:close/>
              </a:path>
              <a:path w="2227579" h="1238250">
                <a:moveTo>
                  <a:pt x="2227326" y="1233487"/>
                </a:moveTo>
                <a:lnTo>
                  <a:pt x="2217801" y="1233487"/>
                </a:lnTo>
                <a:lnTo>
                  <a:pt x="2222563" y="1228725"/>
                </a:lnTo>
                <a:lnTo>
                  <a:pt x="2227326" y="1228725"/>
                </a:lnTo>
                <a:lnTo>
                  <a:pt x="2227326" y="123348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42" name="object 10"/>
          <p:cNvSpPr>
            <a:spLocks noChangeArrowheads="1"/>
          </p:cNvSpPr>
          <p:nvPr/>
        </p:nvSpPr>
        <p:spPr bwMode="auto">
          <a:xfrm>
            <a:off x="8591550" y="4538663"/>
            <a:ext cx="1633538" cy="11763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43" name="object 11"/>
          <p:cNvSpPr>
            <a:spLocks noChangeArrowheads="1"/>
          </p:cNvSpPr>
          <p:nvPr/>
        </p:nvSpPr>
        <p:spPr bwMode="auto">
          <a:xfrm>
            <a:off x="8582025" y="4529138"/>
            <a:ext cx="1652588" cy="1195387"/>
          </a:xfrm>
          <a:custGeom>
            <a:avLst/>
            <a:gdLst>
              <a:gd name="T0" fmla="*/ 0 w 1651634"/>
              <a:gd name="T1" fmla="*/ 0 h 1195704"/>
              <a:gd name="T2" fmla="*/ 1651634 w 1651634"/>
              <a:gd name="T3" fmla="*/ 1195704 h 1195704"/>
            </a:gdLst>
            <a:ahLst/>
            <a:cxnLst/>
            <a:rect l="T0" t="T1" r="T2" b="T3"/>
            <a:pathLst>
              <a:path w="1651634" h="1195704">
                <a:moveTo>
                  <a:pt x="1651254" y="1195577"/>
                </a:moveTo>
                <a:lnTo>
                  <a:pt x="0" y="1195577"/>
                </a:lnTo>
                <a:lnTo>
                  <a:pt x="0" y="0"/>
                </a:lnTo>
                <a:lnTo>
                  <a:pt x="1651254" y="0"/>
                </a:lnTo>
                <a:lnTo>
                  <a:pt x="1651254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186052"/>
                </a:lnTo>
                <a:lnTo>
                  <a:pt x="4762" y="1186052"/>
                </a:lnTo>
                <a:lnTo>
                  <a:pt x="9525" y="1190815"/>
                </a:lnTo>
                <a:lnTo>
                  <a:pt x="1651254" y="1190815"/>
                </a:lnTo>
                <a:lnTo>
                  <a:pt x="1651254" y="1195577"/>
                </a:lnTo>
                <a:close/>
              </a:path>
              <a:path w="1651634" h="1195704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651634" h="1195704">
                <a:moveTo>
                  <a:pt x="1641729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641729" y="4762"/>
                </a:lnTo>
                <a:lnTo>
                  <a:pt x="1641729" y="9525"/>
                </a:lnTo>
                <a:close/>
              </a:path>
              <a:path w="1651634" h="1195704">
                <a:moveTo>
                  <a:pt x="1641729" y="1190815"/>
                </a:moveTo>
                <a:lnTo>
                  <a:pt x="1641729" y="4762"/>
                </a:lnTo>
                <a:lnTo>
                  <a:pt x="1646491" y="9525"/>
                </a:lnTo>
                <a:lnTo>
                  <a:pt x="1651254" y="9525"/>
                </a:lnTo>
                <a:lnTo>
                  <a:pt x="1651254" y="1186052"/>
                </a:lnTo>
                <a:lnTo>
                  <a:pt x="1646491" y="1186052"/>
                </a:lnTo>
                <a:lnTo>
                  <a:pt x="1641729" y="1190815"/>
                </a:lnTo>
                <a:close/>
              </a:path>
              <a:path w="1651634" h="1195704">
                <a:moveTo>
                  <a:pt x="1651254" y="9525"/>
                </a:moveTo>
                <a:lnTo>
                  <a:pt x="1646491" y="9525"/>
                </a:lnTo>
                <a:lnTo>
                  <a:pt x="1641729" y="4762"/>
                </a:lnTo>
                <a:lnTo>
                  <a:pt x="1651254" y="4762"/>
                </a:lnTo>
                <a:lnTo>
                  <a:pt x="1651254" y="9525"/>
                </a:lnTo>
                <a:close/>
              </a:path>
              <a:path w="1651634" h="1195704">
                <a:moveTo>
                  <a:pt x="9525" y="1190815"/>
                </a:moveTo>
                <a:lnTo>
                  <a:pt x="4762" y="1186052"/>
                </a:lnTo>
                <a:lnTo>
                  <a:pt x="9525" y="1186052"/>
                </a:lnTo>
                <a:lnTo>
                  <a:pt x="9525" y="1190815"/>
                </a:lnTo>
                <a:close/>
              </a:path>
              <a:path w="1651634" h="1195704">
                <a:moveTo>
                  <a:pt x="1641729" y="1190815"/>
                </a:moveTo>
                <a:lnTo>
                  <a:pt x="9525" y="1190815"/>
                </a:lnTo>
                <a:lnTo>
                  <a:pt x="9525" y="1186052"/>
                </a:lnTo>
                <a:lnTo>
                  <a:pt x="1641729" y="1186052"/>
                </a:lnTo>
                <a:lnTo>
                  <a:pt x="1641729" y="1190815"/>
                </a:lnTo>
                <a:close/>
              </a:path>
              <a:path w="1651634" h="1195704">
                <a:moveTo>
                  <a:pt x="1651254" y="1190815"/>
                </a:moveTo>
                <a:lnTo>
                  <a:pt x="1641729" y="1190815"/>
                </a:lnTo>
                <a:lnTo>
                  <a:pt x="1646491" y="1186052"/>
                </a:lnTo>
                <a:lnTo>
                  <a:pt x="1651254" y="1186052"/>
                </a:lnTo>
                <a:lnTo>
                  <a:pt x="1651254" y="11908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44" name="object 12"/>
          <p:cNvSpPr>
            <a:spLocks noChangeArrowheads="1"/>
          </p:cNvSpPr>
          <p:nvPr/>
        </p:nvSpPr>
        <p:spPr bwMode="auto">
          <a:xfrm>
            <a:off x="5199063" y="4581525"/>
            <a:ext cx="1858962" cy="1066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45" name="object 13"/>
          <p:cNvSpPr>
            <a:spLocks noChangeArrowheads="1"/>
          </p:cNvSpPr>
          <p:nvPr/>
        </p:nvSpPr>
        <p:spPr bwMode="auto">
          <a:xfrm>
            <a:off x="5268913" y="4572000"/>
            <a:ext cx="1798637" cy="1085850"/>
          </a:xfrm>
          <a:custGeom>
            <a:avLst/>
            <a:gdLst>
              <a:gd name="T0" fmla="*/ 0 w 1797684"/>
              <a:gd name="T1" fmla="*/ 0 h 1085850"/>
              <a:gd name="T2" fmla="*/ 1797684 w 1797684"/>
              <a:gd name="T3" fmla="*/ 1085850 h 1085850"/>
            </a:gdLst>
            <a:ahLst/>
            <a:cxnLst/>
            <a:rect l="T0" t="T1" r="T2" b="T3"/>
            <a:pathLst>
              <a:path w="1797684" h="1085850">
                <a:moveTo>
                  <a:pt x="1797558" y="1085850"/>
                </a:moveTo>
                <a:lnTo>
                  <a:pt x="0" y="1085850"/>
                </a:lnTo>
                <a:lnTo>
                  <a:pt x="0" y="0"/>
                </a:lnTo>
                <a:lnTo>
                  <a:pt x="1797558" y="0"/>
                </a:lnTo>
                <a:lnTo>
                  <a:pt x="1797558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076325"/>
                </a:lnTo>
                <a:lnTo>
                  <a:pt x="4762" y="1076325"/>
                </a:lnTo>
                <a:lnTo>
                  <a:pt x="9525" y="1081087"/>
                </a:lnTo>
                <a:lnTo>
                  <a:pt x="1797558" y="1081087"/>
                </a:lnTo>
                <a:lnTo>
                  <a:pt x="1797558" y="1085850"/>
                </a:lnTo>
                <a:close/>
              </a:path>
              <a:path w="1797684" h="108585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797684" h="1085850">
                <a:moveTo>
                  <a:pt x="1788033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788033" y="4762"/>
                </a:lnTo>
                <a:lnTo>
                  <a:pt x="1788033" y="9525"/>
                </a:lnTo>
                <a:close/>
              </a:path>
              <a:path w="1797684" h="1085850">
                <a:moveTo>
                  <a:pt x="1788033" y="1081087"/>
                </a:moveTo>
                <a:lnTo>
                  <a:pt x="1788033" y="4762"/>
                </a:lnTo>
                <a:lnTo>
                  <a:pt x="1792795" y="9525"/>
                </a:lnTo>
                <a:lnTo>
                  <a:pt x="1797558" y="9525"/>
                </a:lnTo>
                <a:lnTo>
                  <a:pt x="1797558" y="1076325"/>
                </a:lnTo>
                <a:lnTo>
                  <a:pt x="1792795" y="1076325"/>
                </a:lnTo>
                <a:lnTo>
                  <a:pt x="1788033" y="1081087"/>
                </a:lnTo>
                <a:close/>
              </a:path>
              <a:path w="1797684" h="1085850">
                <a:moveTo>
                  <a:pt x="1797558" y="9525"/>
                </a:moveTo>
                <a:lnTo>
                  <a:pt x="1792795" y="9525"/>
                </a:lnTo>
                <a:lnTo>
                  <a:pt x="1788033" y="4762"/>
                </a:lnTo>
                <a:lnTo>
                  <a:pt x="1797558" y="4762"/>
                </a:lnTo>
                <a:lnTo>
                  <a:pt x="1797558" y="9525"/>
                </a:lnTo>
                <a:close/>
              </a:path>
              <a:path w="1797684" h="1085850">
                <a:moveTo>
                  <a:pt x="9525" y="1081087"/>
                </a:moveTo>
                <a:lnTo>
                  <a:pt x="4762" y="1076325"/>
                </a:lnTo>
                <a:lnTo>
                  <a:pt x="9525" y="1076325"/>
                </a:lnTo>
                <a:lnTo>
                  <a:pt x="9525" y="1081087"/>
                </a:lnTo>
                <a:close/>
              </a:path>
              <a:path w="1797684" h="1085850">
                <a:moveTo>
                  <a:pt x="1788033" y="1081087"/>
                </a:moveTo>
                <a:lnTo>
                  <a:pt x="9525" y="1081087"/>
                </a:lnTo>
                <a:lnTo>
                  <a:pt x="9525" y="1076325"/>
                </a:lnTo>
                <a:lnTo>
                  <a:pt x="1788033" y="1076325"/>
                </a:lnTo>
                <a:lnTo>
                  <a:pt x="1788033" y="1081087"/>
                </a:lnTo>
                <a:close/>
              </a:path>
              <a:path w="1797684" h="1085850">
                <a:moveTo>
                  <a:pt x="1797558" y="1081087"/>
                </a:moveTo>
                <a:lnTo>
                  <a:pt x="1788033" y="1081087"/>
                </a:lnTo>
                <a:lnTo>
                  <a:pt x="1792795" y="1076325"/>
                </a:lnTo>
                <a:lnTo>
                  <a:pt x="1797558" y="1076325"/>
                </a:lnTo>
                <a:lnTo>
                  <a:pt x="1797558" y="108108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46" name="object 17"/>
          <p:cNvSpPr>
            <a:spLocks noChangeArrowheads="1"/>
          </p:cNvSpPr>
          <p:nvPr/>
        </p:nvSpPr>
        <p:spPr bwMode="auto">
          <a:xfrm>
            <a:off x="1687513" y="1116013"/>
            <a:ext cx="2132012" cy="1208087"/>
          </a:xfrm>
          <a:custGeom>
            <a:avLst/>
            <a:gdLst>
              <a:gd name="T0" fmla="*/ 0 w 2131695"/>
              <a:gd name="T1" fmla="*/ 0 h 1207770"/>
              <a:gd name="T2" fmla="*/ 2131695 w 2131695"/>
              <a:gd name="T3" fmla="*/ 1207770 h 1207770"/>
            </a:gdLst>
            <a:ahLst/>
            <a:cxnLst/>
            <a:rect l="T0" t="T1" r="T2" b="T3"/>
            <a:pathLst>
              <a:path w="2131695" h="1207770">
                <a:moveTo>
                  <a:pt x="2131314" y="1207770"/>
                </a:moveTo>
                <a:lnTo>
                  <a:pt x="0" y="1207770"/>
                </a:lnTo>
                <a:lnTo>
                  <a:pt x="0" y="0"/>
                </a:lnTo>
                <a:lnTo>
                  <a:pt x="2131314" y="0"/>
                </a:lnTo>
                <a:lnTo>
                  <a:pt x="2131314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198245"/>
                </a:lnTo>
                <a:lnTo>
                  <a:pt x="4762" y="1198245"/>
                </a:lnTo>
                <a:lnTo>
                  <a:pt x="9525" y="1203007"/>
                </a:lnTo>
                <a:lnTo>
                  <a:pt x="2131314" y="1203007"/>
                </a:lnTo>
                <a:lnTo>
                  <a:pt x="2131314" y="1207770"/>
                </a:lnTo>
                <a:close/>
              </a:path>
              <a:path w="2131695" h="120777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131695" h="1207770">
                <a:moveTo>
                  <a:pt x="2121789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121789" y="4762"/>
                </a:lnTo>
                <a:lnTo>
                  <a:pt x="2121789" y="9525"/>
                </a:lnTo>
                <a:close/>
              </a:path>
              <a:path w="2131695" h="1207770">
                <a:moveTo>
                  <a:pt x="2121789" y="1203007"/>
                </a:moveTo>
                <a:lnTo>
                  <a:pt x="2121789" y="4762"/>
                </a:lnTo>
                <a:lnTo>
                  <a:pt x="2126551" y="9525"/>
                </a:lnTo>
                <a:lnTo>
                  <a:pt x="2131314" y="9525"/>
                </a:lnTo>
                <a:lnTo>
                  <a:pt x="2131314" y="1198245"/>
                </a:lnTo>
                <a:lnTo>
                  <a:pt x="2126551" y="1198245"/>
                </a:lnTo>
                <a:lnTo>
                  <a:pt x="2121789" y="1203007"/>
                </a:lnTo>
                <a:close/>
              </a:path>
              <a:path w="2131695" h="1207770">
                <a:moveTo>
                  <a:pt x="2131314" y="9525"/>
                </a:moveTo>
                <a:lnTo>
                  <a:pt x="2126551" y="9525"/>
                </a:lnTo>
                <a:lnTo>
                  <a:pt x="2121789" y="4762"/>
                </a:lnTo>
                <a:lnTo>
                  <a:pt x="2131314" y="4762"/>
                </a:lnTo>
                <a:lnTo>
                  <a:pt x="2131314" y="9525"/>
                </a:lnTo>
                <a:close/>
              </a:path>
              <a:path w="2131695" h="1207770">
                <a:moveTo>
                  <a:pt x="9525" y="1203007"/>
                </a:moveTo>
                <a:lnTo>
                  <a:pt x="4762" y="1198245"/>
                </a:lnTo>
                <a:lnTo>
                  <a:pt x="9525" y="1198245"/>
                </a:lnTo>
                <a:lnTo>
                  <a:pt x="9525" y="1203007"/>
                </a:lnTo>
                <a:close/>
              </a:path>
              <a:path w="2131695" h="1207770">
                <a:moveTo>
                  <a:pt x="2121789" y="1203007"/>
                </a:moveTo>
                <a:lnTo>
                  <a:pt x="9525" y="1203007"/>
                </a:lnTo>
                <a:lnTo>
                  <a:pt x="9525" y="1198245"/>
                </a:lnTo>
                <a:lnTo>
                  <a:pt x="2121789" y="1198245"/>
                </a:lnTo>
                <a:lnTo>
                  <a:pt x="2121789" y="1203007"/>
                </a:lnTo>
                <a:close/>
              </a:path>
              <a:path w="2131695" h="1207770">
                <a:moveTo>
                  <a:pt x="2131314" y="1203007"/>
                </a:moveTo>
                <a:lnTo>
                  <a:pt x="2121789" y="1203007"/>
                </a:lnTo>
                <a:lnTo>
                  <a:pt x="2126551" y="1198245"/>
                </a:lnTo>
                <a:lnTo>
                  <a:pt x="2131314" y="1198245"/>
                </a:lnTo>
                <a:lnTo>
                  <a:pt x="2131314" y="120300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4883150" y="2419350"/>
            <a:ext cx="2055813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氯离子含量自动测试仪</a:t>
            </a:r>
            <a:endParaRPr lang="zh-CN" altLang="en-US" sz="1400">
              <a:solidFill>
                <a:srgbClr val="002060"/>
              </a:solidFill>
              <a:latin typeface="宋体" charset="-122"/>
              <a:cs typeface="微软雅黑" pitchFamily="34" charset="-122"/>
            </a:endParaRPr>
          </a:p>
        </p:txBody>
      </p:sp>
      <p:sp>
        <p:nvSpPr>
          <p:cNvPr id="26" name="object 21"/>
          <p:cNvSpPr txBox="1"/>
          <p:nvPr/>
        </p:nvSpPr>
        <p:spPr>
          <a:xfrm>
            <a:off x="8380413" y="2405063"/>
            <a:ext cx="1854200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电解液水份精密测试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5364163" y="4132263"/>
            <a:ext cx="1444625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XRF:RoHS检测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4050" name="object 27"/>
          <p:cNvSpPr txBox="1">
            <a:spLocks noChangeArrowheads="1"/>
          </p:cNvSpPr>
          <p:nvPr/>
        </p:nvSpPr>
        <p:spPr bwMode="auto">
          <a:xfrm>
            <a:off x="8980488" y="4122738"/>
            <a:ext cx="1447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导电度计</a:t>
            </a:r>
            <a:endParaRPr lang="zh-CN" altLang="en-US" sz="1400">
              <a:solidFill>
                <a:srgbClr val="002060"/>
              </a:solidFill>
              <a:latin typeface="宋体" charset="-122"/>
              <a:cs typeface="微软雅黑" pitchFamily="34" charset="-122"/>
            </a:endParaRPr>
          </a:p>
        </p:txBody>
      </p:sp>
      <p:sp>
        <p:nvSpPr>
          <p:cNvPr id="34" name="object 29"/>
          <p:cNvSpPr txBox="1"/>
          <p:nvPr/>
        </p:nvSpPr>
        <p:spPr>
          <a:xfrm>
            <a:off x="5456238" y="5830888"/>
            <a:ext cx="1651000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裁切毛刺检测</a:t>
            </a:r>
            <a:endParaRPr lang="zh-CN" altLang="en-US" sz="1400">
              <a:solidFill>
                <a:srgbClr val="002060"/>
              </a:solidFill>
              <a:latin typeface="宋体" charset="-122"/>
              <a:cs typeface="微软雅黑" pitchFamily="34" charset="-122"/>
            </a:endParaRPr>
          </a:p>
        </p:txBody>
      </p:sp>
      <p:sp>
        <p:nvSpPr>
          <p:cNvPr id="36" name="object 31"/>
          <p:cNvSpPr txBox="1"/>
          <p:nvPr/>
        </p:nvSpPr>
        <p:spPr>
          <a:xfrm>
            <a:off x="8599488" y="5776913"/>
            <a:ext cx="1651000" cy="2143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钉接花瓣自动测试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4053" name="object 32"/>
          <p:cNvSpPr>
            <a:spLocks noChangeArrowheads="1"/>
          </p:cNvSpPr>
          <p:nvPr/>
        </p:nvSpPr>
        <p:spPr bwMode="auto">
          <a:xfrm>
            <a:off x="4857750" y="1101725"/>
            <a:ext cx="2170113" cy="12477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54" name="object 33"/>
          <p:cNvSpPr>
            <a:spLocks noChangeArrowheads="1"/>
          </p:cNvSpPr>
          <p:nvPr/>
        </p:nvSpPr>
        <p:spPr bwMode="auto">
          <a:xfrm>
            <a:off x="4848225" y="1092200"/>
            <a:ext cx="2189163" cy="1266825"/>
          </a:xfrm>
          <a:custGeom>
            <a:avLst/>
            <a:gdLst>
              <a:gd name="T0" fmla="*/ 0 w 2189479"/>
              <a:gd name="T1" fmla="*/ 0 h 1267460"/>
              <a:gd name="T2" fmla="*/ 2189479 w 2189479"/>
              <a:gd name="T3" fmla="*/ 1267460 h 1267460"/>
            </a:gdLst>
            <a:ahLst/>
            <a:cxnLst/>
            <a:rect l="T0" t="T1" r="T2" b="T3"/>
            <a:pathLst>
              <a:path w="2189479" h="1267460">
                <a:moveTo>
                  <a:pt x="2189226" y="1267206"/>
                </a:moveTo>
                <a:lnTo>
                  <a:pt x="0" y="1267206"/>
                </a:lnTo>
                <a:lnTo>
                  <a:pt x="0" y="0"/>
                </a:lnTo>
                <a:lnTo>
                  <a:pt x="2189226" y="0"/>
                </a:lnTo>
                <a:lnTo>
                  <a:pt x="2189226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257681"/>
                </a:lnTo>
                <a:lnTo>
                  <a:pt x="4762" y="1257681"/>
                </a:lnTo>
                <a:lnTo>
                  <a:pt x="9525" y="1262443"/>
                </a:lnTo>
                <a:lnTo>
                  <a:pt x="2189226" y="1262443"/>
                </a:lnTo>
                <a:lnTo>
                  <a:pt x="2189226" y="1267206"/>
                </a:lnTo>
                <a:close/>
              </a:path>
              <a:path w="2189479" h="126746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189479" h="1267460">
                <a:moveTo>
                  <a:pt x="2179701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179701" y="4762"/>
                </a:lnTo>
                <a:lnTo>
                  <a:pt x="2179701" y="9525"/>
                </a:lnTo>
                <a:close/>
              </a:path>
              <a:path w="2189479" h="1267460">
                <a:moveTo>
                  <a:pt x="2179701" y="1262443"/>
                </a:moveTo>
                <a:lnTo>
                  <a:pt x="2179701" y="4762"/>
                </a:lnTo>
                <a:lnTo>
                  <a:pt x="2184463" y="9525"/>
                </a:lnTo>
                <a:lnTo>
                  <a:pt x="2189226" y="9525"/>
                </a:lnTo>
                <a:lnTo>
                  <a:pt x="2189226" y="1257681"/>
                </a:lnTo>
                <a:lnTo>
                  <a:pt x="2184463" y="1257681"/>
                </a:lnTo>
                <a:lnTo>
                  <a:pt x="2179701" y="1262443"/>
                </a:lnTo>
                <a:close/>
              </a:path>
              <a:path w="2189479" h="1267460">
                <a:moveTo>
                  <a:pt x="2189226" y="9525"/>
                </a:moveTo>
                <a:lnTo>
                  <a:pt x="2184463" y="9525"/>
                </a:lnTo>
                <a:lnTo>
                  <a:pt x="2179701" y="4762"/>
                </a:lnTo>
                <a:lnTo>
                  <a:pt x="2189226" y="4762"/>
                </a:lnTo>
                <a:lnTo>
                  <a:pt x="2189226" y="9525"/>
                </a:lnTo>
                <a:close/>
              </a:path>
              <a:path w="2189479" h="1267460">
                <a:moveTo>
                  <a:pt x="9525" y="1262443"/>
                </a:moveTo>
                <a:lnTo>
                  <a:pt x="4762" y="1257681"/>
                </a:lnTo>
                <a:lnTo>
                  <a:pt x="9525" y="1257681"/>
                </a:lnTo>
                <a:lnTo>
                  <a:pt x="9525" y="1262443"/>
                </a:lnTo>
                <a:close/>
              </a:path>
              <a:path w="2189479" h="1267460">
                <a:moveTo>
                  <a:pt x="2179701" y="1262443"/>
                </a:moveTo>
                <a:lnTo>
                  <a:pt x="9525" y="1262443"/>
                </a:lnTo>
                <a:lnTo>
                  <a:pt x="9525" y="1257681"/>
                </a:lnTo>
                <a:lnTo>
                  <a:pt x="2179701" y="1257681"/>
                </a:lnTo>
                <a:lnTo>
                  <a:pt x="2179701" y="1262443"/>
                </a:lnTo>
                <a:close/>
              </a:path>
              <a:path w="2189479" h="1267460">
                <a:moveTo>
                  <a:pt x="2189226" y="1262443"/>
                </a:moveTo>
                <a:lnTo>
                  <a:pt x="2179701" y="1262443"/>
                </a:lnTo>
                <a:lnTo>
                  <a:pt x="2184463" y="1257681"/>
                </a:lnTo>
                <a:lnTo>
                  <a:pt x="2189226" y="1257681"/>
                </a:lnTo>
                <a:lnTo>
                  <a:pt x="2189226" y="12624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55" name="object 35"/>
          <p:cNvSpPr>
            <a:spLocks noChangeArrowheads="1"/>
          </p:cNvSpPr>
          <p:nvPr/>
        </p:nvSpPr>
        <p:spPr bwMode="auto">
          <a:xfrm>
            <a:off x="1323975" y="4503738"/>
            <a:ext cx="2763838" cy="1239837"/>
          </a:xfrm>
          <a:custGeom>
            <a:avLst/>
            <a:gdLst>
              <a:gd name="T0" fmla="*/ 0 w 2764154"/>
              <a:gd name="T1" fmla="*/ 0 h 1240154"/>
              <a:gd name="T2" fmla="*/ 2764154 w 2764154"/>
              <a:gd name="T3" fmla="*/ 1240154 h 1240154"/>
            </a:gdLst>
            <a:ahLst/>
            <a:cxnLst/>
            <a:rect l="T0" t="T1" r="T2" b="T3"/>
            <a:pathLst>
              <a:path w="2764154" h="1240154">
                <a:moveTo>
                  <a:pt x="2763774" y="1239774"/>
                </a:moveTo>
                <a:lnTo>
                  <a:pt x="0" y="1239774"/>
                </a:lnTo>
                <a:lnTo>
                  <a:pt x="0" y="0"/>
                </a:lnTo>
                <a:lnTo>
                  <a:pt x="2763774" y="0"/>
                </a:lnTo>
                <a:lnTo>
                  <a:pt x="2763774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230249"/>
                </a:lnTo>
                <a:lnTo>
                  <a:pt x="4762" y="1230249"/>
                </a:lnTo>
                <a:lnTo>
                  <a:pt x="9525" y="1235011"/>
                </a:lnTo>
                <a:lnTo>
                  <a:pt x="2763774" y="1235011"/>
                </a:lnTo>
                <a:lnTo>
                  <a:pt x="2763774" y="1239774"/>
                </a:lnTo>
                <a:close/>
              </a:path>
              <a:path w="2764154" h="1240154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764154" h="1240154">
                <a:moveTo>
                  <a:pt x="2754249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754249" y="4762"/>
                </a:lnTo>
                <a:lnTo>
                  <a:pt x="2754249" y="9525"/>
                </a:lnTo>
                <a:close/>
              </a:path>
              <a:path w="2764154" h="1240154">
                <a:moveTo>
                  <a:pt x="2754249" y="1235011"/>
                </a:moveTo>
                <a:lnTo>
                  <a:pt x="2754249" y="4762"/>
                </a:lnTo>
                <a:lnTo>
                  <a:pt x="2759011" y="9525"/>
                </a:lnTo>
                <a:lnTo>
                  <a:pt x="2763774" y="9525"/>
                </a:lnTo>
                <a:lnTo>
                  <a:pt x="2763774" y="1230249"/>
                </a:lnTo>
                <a:lnTo>
                  <a:pt x="2759011" y="1230249"/>
                </a:lnTo>
                <a:lnTo>
                  <a:pt x="2754249" y="1235011"/>
                </a:lnTo>
                <a:close/>
              </a:path>
              <a:path w="2764154" h="1240154">
                <a:moveTo>
                  <a:pt x="2763774" y="9525"/>
                </a:moveTo>
                <a:lnTo>
                  <a:pt x="2759011" y="9525"/>
                </a:lnTo>
                <a:lnTo>
                  <a:pt x="2754249" y="4762"/>
                </a:lnTo>
                <a:lnTo>
                  <a:pt x="2763774" y="4762"/>
                </a:lnTo>
                <a:lnTo>
                  <a:pt x="2763774" y="9525"/>
                </a:lnTo>
                <a:close/>
              </a:path>
              <a:path w="2764154" h="1240154">
                <a:moveTo>
                  <a:pt x="9525" y="1235011"/>
                </a:moveTo>
                <a:lnTo>
                  <a:pt x="4762" y="1230249"/>
                </a:lnTo>
                <a:lnTo>
                  <a:pt x="9525" y="1230249"/>
                </a:lnTo>
                <a:lnTo>
                  <a:pt x="9525" y="1235011"/>
                </a:lnTo>
                <a:close/>
              </a:path>
              <a:path w="2764154" h="1240154">
                <a:moveTo>
                  <a:pt x="2754249" y="1235011"/>
                </a:moveTo>
                <a:lnTo>
                  <a:pt x="9525" y="1235011"/>
                </a:lnTo>
                <a:lnTo>
                  <a:pt x="9525" y="1230249"/>
                </a:lnTo>
                <a:lnTo>
                  <a:pt x="2754249" y="1230249"/>
                </a:lnTo>
                <a:lnTo>
                  <a:pt x="2754249" y="1235011"/>
                </a:lnTo>
                <a:close/>
              </a:path>
              <a:path w="2764154" h="1240154">
                <a:moveTo>
                  <a:pt x="2763774" y="1235011"/>
                </a:moveTo>
                <a:lnTo>
                  <a:pt x="2754249" y="1235011"/>
                </a:lnTo>
                <a:lnTo>
                  <a:pt x="2759011" y="1230249"/>
                </a:lnTo>
                <a:lnTo>
                  <a:pt x="2763774" y="1230249"/>
                </a:lnTo>
                <a:lnTo>
                  <a:pt x="2763774" y="12350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56" name="object 37"/>
          <p:cNvSpPr txBox="1">
            <a:spLocks noChangeArrowheads="1"/>
          </p:cNvSpPr>
          <p:nvPr/>
        </p:nvSpPr>
        <p:spPr bwMode="auto">
          <a:xfrm>
            <a:off x="1836738" y="5803900"/>
            <a:ext cx="2162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铝箔耐压测试系统</a:t>
            </a:r>
          </a:p>
        </p:txBody>
      </p:sp>
      <p:sp>
        <p:nvSpPr>
          <p:cNvPr id="44057" name="object 5"/>
          <p:cNvSpPr>
            <a:spLocks noChangeArrowheads="1"/>
          </p:cNvSpPr>
          <p:nvPr/>
        </p:nvSpPr>
        <p:spPr bwMode="auto">
          <a:xfrm>
            <a:off x="1376363" y="1255713"/>
            <a:ext cx="2486025" cy="8477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58" name="object 7"/>
          <p:cNvSpPr>
            <a:spLocks noChangeArrowheads="1"/>
          </p:cNvSpPr>
          <p:nvPr/>
        </p:nvSpPr>
        <p:spPr bwMode="auto">
          <a:xfrm>
            <a:off x="1425575" y="2933700"/>
            <a:ext cx="2614613" cy="9556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59" name="object 17"/>
          <p:cNvSpPr>
            <a:spLocks noChangeArrowheads="1"/>
          </p:cNvSpPr>
          <p:nvPr/>
        </p:nvSpPr>
        <p:spPr bwMode="auto">
          <a:xfrm>
            <a:off x="8359775" y="2616200"/>
            <a:ext cx="2012950" cy="14509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4060" name="矩形 46"/>
          <p:cNvSpPr>
            <a:spLocks noChangeArrowheads="1"/>
          </p:cNvSpPr>
          <p:nvPr/>
        </p:nvSpPr>
        <p:spPr bwMode="auto">
          <a:xfrm>
            <a:off x="1757363" y="2316163"/>
            <a:ext cx="135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漏电测试仪</a:t>
            </a:r>
          </a:p>
        </p:txBody>
      </p:sp>
      <p:sp>
        <p:nvSpPr>
          <p:cNvPr id="44061" name="矩形 47"/>
          <p:cNvSpPr>
            <a:spLocks noChangeArrowheads="1"/>
          </p:cNvSpPr>
          <p:nvPr/>
        </p:nvSpPr>
        <p:spPr bwMode="auto">
          <a:xfrm>
            <a:off x="1773238" y="3983038"/>
            <a:ext cx="1952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容量</a:t>
            </a:r>
            <a:r>
              <a:rPr lang="en-US" altLang="zh-CN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/DF/ESR</a:t>
            </a:r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测试仪</a:t>
            </a:r>
          </a:p>
        </p:txBody>
      </p:sp>
      <p:pic>
        <p:nvPicPr>
          <p:cNvPr id="44062" name="图片 50" descr="微信图片_20230906111326.jpg"/>
          <p:cNvPicPr>
            <a:picLocks noChangeAspect="1" noChangeArrowheads="1"/>
          </p:cNvPicPr>
          <p:nvPr/>
        </p:nvPicPr>
        <p:blipFill>
          <a:blip r:embed="rId11"/>
          <a:srcRect t="6332" b="7819"/>
          <a:stretch>
            <a:fillRect/>
          </a:stretch>
        </p:blipFill>
        <p:spPr bwMode="auto">
          <a:xfrm>
            <a:off x="4859338" y="2847975"/>
            <a:ext cx="22923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3" name="图片 51" descr="微信图片_20230906111333.jpg"/>
          <p:cNvPicPr>
            <a:picLocks noChangeAspect="1" noChangeArrowheads="1"/>
          </p:cNvPicPr>
          <p:nvPr/>
        </p:nvPicPr>
        <p:blipFill>
          <a:blip r:embed="rId12"/>
          <a:srcRect t="14777" b="7114"/>
          <a:stretch>
            <a:fillRect/>
          </a:stretch>
        </p:blipFill>
        <p:spPr bwMode="auto">
          <a:xfrm>
            <a:off x="1436688" y="4483100"/>
            <a:ext cx="258921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6082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6083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3330575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品质管控重点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395288" y="1131888"/>
            <a:ext cx="11355387" cy="5159375"/>
            <a:chOff x="170" y="919"/>
            <a:chExt cx="5472" cy="2934"/>
          </a:xfrm>
        </p:grpSpPr>
        <p:sp>
          <p:nvSpPr>
            <p:cNvPr id="46086" name="Text Box 9"/>
            <p:cNvSpPr txBox="1">
              <a:spLocks noChangeArrowheads="1"/>
            </p:cNvSpPr>
            <p:nvPr/>
          </p:nvSpPr>
          <p:spPr bwMode="auto">
            <a:xfrm>
              <a:off x="170" y="2264"/>
              <a:ext cx="346" cy="1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裁切</a:t>
              </a: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087" name="Line 10"/>
            <p:cNvSpPr>
              <a:spLocks noChangeShapeType="1"/>
            </p:cNvSpPr>
            <p:nvPr/>
          </p:nvSpPr>
          <p:spPr bwMode="auto">
            <a:xfrm rot="10800000" flipH="1" flipV="1">
              <a:off x="3969" y="1842"/>
              <a:ext cx="0" cy="40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088" name="Text Box 11"/>
            <p:cNvSpPr txBox="1">
              <a:spLocks noChangeArrowheads="1"/>
            </p:cNvSpPr>
            <p:nvPr/>
          </p:nvSpPr>
          <p:spPr bwMode="auto">
            <a:xfrm>
              <a:off x="2773" y="2264"/>
              <a:ext cx="618" cy="19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 </a:t>
              </a:r>
              <a:r>
                <a:rPr lang="zh-CN" altLang="en-US" sz="14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充电选别</a:t>
              </a: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089" name="Text Box 12"/>
            <p:cNvSpPr txBox="1">
              <a:spLocks noChangeArrowheads="1"/>
            </p:cNvSpPr>
            <p:nvPr/>
          </p:nvSpPr>
          <p:spPr bwMode="auto">
            <a:xfrm>
              <a:off x="822" y="2263"/>
              <a:ext cx="346" cy="1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钉卷</a:t>
              </a:r>
              <a:endParaRPr lang="zh-CN" altLang="en-US" sz="1600" b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090" name="Text Box 13"/>
            <p:cNvSpPr txBox="1">
              <a:spLocks noChangeArrowheads="1"/>
            </p:cNvSpPr>
            <p:nvPr/>
          </p:nvSpPr>
          <p:spPr bwMode="auto">
            <a:xfrm>
              <a:off x="1468" y="2263"/>
              <a:ext cx="346" cy="1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含浸</a:t>
              </a:r>
            </a:p>
          </p:txBody>
        </p:sp>
        <p:sp>
          <p:nvSpPr>
            <p:cNvPr id="46091" name="Text Box 14"/>
            <p:cNvSpPr txBox="1">
              <a:spLocks noChangeArrowheads="1"/>
            </p:cNvSpPr>
            <p:nvPr/>
          </p:nvSpPr>
          <p:spPr bwMode="auto">
            <a:xfrm>
              <a:off x="2120" y="2262"/>
              <a:ext cx="346" cy="1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组套</a:t>
              </a:r>
            </a:p>
          </p:txBody>
        </p:sp>
        <p:sp>
          <p:nvSpPr>
            <p:cNvPr id="46092" name="Text Box 15"/>
            <p:cNvSpPr txBox="1">
              <a:spLocks noChangeArrowheads="1"/>
            </p:cNvSpPr>
            <p:nvPr/>
          </p:nvSpPr>
          <p:spPr bwMode="auto">
            <a:xfrm>
              <a:off x="3688" y="2262"/>
              <a:ext cx="346" cy="1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包装</a:t>
              </a:r>
            </a:p>
          </p:txBody>
        </p:sp>
        <p:sp>
          <p:nvSpPr>
            <p:cNvPr id="46093" name="Text Box 16"/>
            <p:cNvSpPr txBox="1">
              <a:spLocks noChangeArrowheads="1"/>
            </p:cNvSpPr>
            <p:nvPr/>
          </p:nvSpPr>
          <p:spPr bwMode="auto">
            <a:xfrm>
              <a:off x="3243" y="1752"/>
              <a:ext cx="590" cy="1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切脚编带</a:t>
              </a: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094" name="Text Box 17"/>
            <p:cNvSpPr txBox="1">
              <a:spLocks noChangeArrowheads="1"/>
            </p:cNvSpPr>
            <p:nvPr/>
          </p:nvSpPr>
          <p:spPr bwMode="auto">
            <a:xfrm>
              <a:off x="4306" y="2262"/>
              <a:ext cx="346" cy="1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入库</a:t>
              </a:r>
            </a:p>
          </p:txBody>
        </p:sp>
        <p:grpSp>
          <p:nvGrpSpPr>
            <p:cNvPr id="46095" name="Group 18"/>
            <p:cNvGrpSpPr>
              <a:grpSpLocks/>
            </p:cNvGrpSpPr>
            <p:nvPr/>
          </p:nvGrpSpPr>
          <p:grpSpPr bwMode="auto">
            <a:xfrm>
              <a:off x="519" y="2330"/>
              <a:ext cx="297" cy="72"/>
              <a:chOff x="0" y="0"/>
              <a:chExt cx="297" cy="72"/>
            </a:xfrm>
          </p:grpSpPr>
          <p:sp>
            <p:nvSpPr>
              <p:cNvPr id="46160" name="Line 19"/>
              <p:cNvSpPr>
                <a:spLocks noChangeShapeType="1"/>
              </p:cNvSpPr>
              <p:nvPr/>
            </p:nvSpPr>
            <p:spPr bwMode="auto">
              <a:xfrm>
                <a:off x="0" y="37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6161" name="Oval 20"/>
              <p:cNvSpPr>
                <a:spLocks noChangeArrowheads="1"/>
              </p:cNvSpPr>
              <p:nvPr/>
            </p:nvSpPr>
            <p:spPr bwMode="auto">
              <a:xfrm>
                <a:off x="110" y="0"/>
                <a:ext cx="73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46162" name="Line 21"/>
              <p:cNvSpPr>
                <a:spLocks noChangeShapeType="1"/>
              </p:cNvSpPr>
              <p:nvPr/>
            </p:nvSpPr>
            <p:spPr bwMode="auto">
              <a:xfrm>
                <a:off x="185" y="38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6096" name="Group 22"/>
            <p:cNvGrpSpPr>
              <a:grpSpLocks/>
            </p:cNvGrpSpPr>
            <p:nvPr/>
          </p:nvGrpSpPr>
          <p:grpSpPr bwMode="auto">
            <a:xfrm>
              <a:off x="1171" y="2326"/>
              <a:ext cx="297" cy="72"/>
              <a:chOff x="0" y="0"/>
              <a:chExt cx="297" cy="72"/>
            </a:xfrm>
          </p:grpSpPr>
          <p:sp>
            <p:nvSpPr>
              <p:cNvPr id="46157" name="Line 23"/>
              <p:cNvSpPr>
                <a:spLocks noChangeShapeType="1"/>
              </p:cNvSpPr>
              <p:nvPr/>
            </p:nvSpPr>
            <p:spPr bwMode="auto">
              <a:xfrm>
                <a:off x="0" y="37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6158" name="Oval 24"/>
              <p:cNvSpPr>
                <a:spLocks noChangeArrowheads="1"/>
              </p:cNvSpPr>
              <p:nvPr/>
            </p:nvSpPr>
            <p:spPr bwMode="auto">
              <a:xfrm>
                <a:off x="110" y="0"/>
                <a:ext cx="73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46159" name="Line 25"/>
              <p:cNvSpPr>
                <a:spLocks noChangeShapeType="1"/>
              </p:cNvSpPr>
              <p:nvPr/>
            </p:nvSpPr>
            <p:spPr bwMode="auto">
              <a:xfrm>
                <a:off x="185" y="38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6097" name="Group 26"/>
            <p:cNvGrpSpPr>
              <a:grpSpLocks/>
            </p:cNvGrpSpPr>
            <p:nvPr/>
          </p:nvGrpSpPr>
          <p:grpSpPr bwMode="auto">
            <a:xfrm>
              <a:off x="1819" y="2332"/>
              <a:ext cx="297" cy="72"/>
              <a:chOff x="0" y="0"/>
              <a:chExt cx="297" cy="72"/>
            </a:xfrm>
          </p:grpSpPr>
          <p:sp>
            <p:nvSpPr>
              <p:cNvPr id="46154" name="Line 27"/>
              <p:cNvSpPr>
                <a:spLocks noChangeShapeType="1"/>
              </p:cNvSpPr>
              <p:nvPr/>
            </p:nvSpPr>
            <p:spPr bwMode="auto">
              <a:xfrm>
                <a:off x="0" y="37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6155" name="Oval 28"/>
              <p:cNvSpPr>
                <a:spLocks noChangeArrowheads="1"/>
              </p:cNvSpPr>
              <p:nvPr/>
            </p:nvSpPr>
            <p:spPr bwMode="auto">
              <a:xfrm>
                <a:off x="110" y="0"/>
                <a:ext cx="73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46156" name="Line 29"/>
              <p:cNvSpPr>
                <a:spLocks noChangeShapeType="1"/>
              </p:cNvSpPr>
              <p:nvPr/>
            </p:nvSpPr>
            <p:spPr bwMode="auto">
              <a:xfrm>
                <a:off x="185" y="38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6098" name="Group 30"/>
            <p:cNvGrpSpPr>
              <a:grpSpLocks/>
            </p:cNvGrpSpPr>
            <p:nvPr/>
          </p:nvGrpSpPr>
          <p:grpSpPr bwMode="auto">
            <a:xfrm>
              <a:off x="2470" y="2329"/>
              <a:ext cx="297" cy="72"/>
              <a:chOff x="0" y="0"/>
              <a:chExt cx="297" cy="72"/>
            </a:xfrm>
          </p:grpSpPr>
          <p:sp>
            <p:nvSpPr>
              <p:cNvPr id="46151" name="Line 31"/>
              <p:cNvSpPr>
                <a:spLocks noChangeShapeType="1"/>
              </p:cNvSpPr>
              <p:nvPr/>
            </p:nvSpPr>
            <p:spPr bwMode="auto">
              <a:xfrm>
                <a:off x="0" y="37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6152" name="Oval 32"/>
              <p:cNvSpPr>
                <a:spLocks noChangeArrowheads="1"/>
              </p:cNvSpPr>
              <p:nvPr/>
            </p:nvSpPr>
            <p:spPr bwMode="auto">
              <a:xfrm>
                <a:off x="110" y="0"/>
                <a:ext cx="73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46153" name="Line 33"/>
              <p:cNvSpPr>
                <a:spLocks noChangeShapeType="1"/>
              </p:cNvSpPr>
              <p:nvPr/>
            </p:nvSpPr>
            <p:spPr bwMode="auto">
              <a:xfrm>
                <a:off x="185" y="38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6099" name="Group 34"/>
            <p:cNvGrpSpPr>
              <a:grpSpLocks/>
            </p:cNvGrpSpPr>
            <p:nvPr/>
          </p:nvGrpSpPr>
          <p:grpSpPr bwMode="auto">
            <a:xfrm>
              <a:off x="3391" y="2332"/>
              <a:ext cx="297" cy="72"/>
              <a:chOff x="0" y="0"/>
              <a:chExt cx="297" cy="72"/>
            </a:xfrm>
          </p:grpSpPr>
          <p:sp>
            <p:nvSpPr>
              <p:cNvPr id="46148" name="Line 35"/>
              <p:cNvSpPr>
                <a:spLocks noChangeShapeType="1"/>
              </p:cNvSpPr>
              <p:nvPr/>
            </p:nvSpPr>
            <p:spPr bwMode="auto">
              <a:xfrm>
                <a:off x="0" y="37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6149" name="Oval 36"/>
              <p:cNvSpPr>
                <a:spLocks noChangeArrowheads="1"/>
              </p:cNvSpPr>
              <p:nvPr/>
            </p:nvSpPr>
            <p:spPr bwMode="auto">
              <a:xfrm>
                <a:off x="110" y="0"/>
                <a:ext cx="73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46150" name="Line 37"/>
              <p:cNvSpPr>
                <a:spLocks noChangeShapeType="1"/>
              </p:cNvSpPr>
              <p:nvPr/>
            </p:nvSpPr>
            <p:spPr bwMode="auto">
              <a:xfrm>
                <a:off x="185" y="38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100" name="Line 38"/>
            <p:cNvSpPr>
              <a:spLocks noChangeShapeType="1"/>
            </p:cNvSpPr>
            <p:nvPr/>
          </p:nvSpPr>
          <p:spPr bwMode="auto">
            <a:xfrm>
              <a:off x="4039" y="2363"/>
              <a:ext cx="274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6101" name="Group 39"/>
            <p:cNvGrpSpPr>
              <a:grpSpLocks/>
            </p:cNvGrpSpPr>
            <p:nvPr/>
          </p:nvGrpSpPr>
          <p:grpSpPr bwMode="auto">
            <a:xfrm>
              <a:off x="4659" y="2326"/>
              <a:ext cx="297" cy="72"/>
              <a:chOff x="0" y="0"/>
              <a:chExt cx="297" cy="72"/>
            </a:xfrm>
          </p:grpSpPr>
          <p:sp>
            <p:nvSpPr>
              <p:cNvPr id="46145" name="Line 40"/>
              <p:cNvSpPr>
                <a:spLocks noChangeShapeType="1"/>
              </p:cNvSpPr>
              <p:nvPr/>
            </p:nvSpPr>
            <p:spPr bwMode="auto">
              <a:xfrm>
                <a:off x="0" y="37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6146" name="Oval 41"/>
              <p:cNvSpPr>
                <a:spLocks noChangeArrowheads="1"/>
              </p:cNvSpPr>
              <p:nvPr/>
            </p:nvSpPr>
            <p:spPr bwMode="auto">
              <a:xfrm>
                <a:off x="110" y="0"/>
                <a:ext cx="73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46147" name="Line 42"/>
              <p:cNvSpPr>
                <a:spLocks noChangeShapeType="1"/>
              </p:cNvSpPr>
              <p:nvPr/>
            </p:nvSpPr>
            <p:spPr bwMode="auto">
              <a:xfrm>
                <a:off x="185" y="38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102" name="Text Box 43"/>
            <p:cNvSpPr txBox="1">
              <a:spLocks noChangeArrowheads="1"/>
            </p:cNvSpPr>
            <p:nvPr/>
          </p:nvSpPr>
          <p:spPr bwMode="auto">
            <a:xfrm>
              <a:off x="4959" y="2263"/>
              <a:ext cx="346" cy="1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</a:rPr>
                <a:t>出货</a:t>
              </a:r>
            </a:p>
          </p:txBody>
        </p:sp>
        <p:grpSp>
          <p:nvGrpSpPr>
            <p:cNvPr id="46103" name="Group 44"/>
            <p:cNvGrpSpPr>
              <a:grpSpLocks/>
            </p:cNvGrpSpPr>
            <p:nvPr/>
          </p:nvGrpSpPr>
          <p:grpSpPr bwMode="auto">
            <a:xfrm rot="5400000" flipH="1" flipV="1">
              <a:off x="3406" y="2096"/>
              <a:ext cx="297" cy="72"/>
              <a:chOff x="0" y="0"/>
              <a:chExt cx="297" cy="72"/>
            </a:xfrm>
          </p:grpSpPr>
          <p:sp>
            <p:nvSpPr>
              <p:cNvPr id="46142" name="Line 45"/>
              <p:cNvSpPr>
                <a:spLocks noChangeShapeType="1"/>
              </p:cNvSpPr>
              <p:nvPr/>
            </p:nvSpPr>
            <p:spPr bwMode="auto">
              <a:xfrm>
                <a:off x="0" y="37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6143" name="Oval 46"/>
              <p:cNvSpPr>
                <a:spLocks noChangeArrowheads="1"/>
              </p:cNvSpPr>
              <p:nvPr/>
            </p:nvSpPr>
            <p:spPr bwMode="auto">
              <a:xfrm>
                <a:off x="110" y="0"/>
                <a:ext cx="73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46144" name="Line 47"/>
              <p:cNvSpPr>
                <a:spLocks noChangeShapeType="1"/>
              </p:cNvSpPr>
              <p:nvPr/>
            </p:nvSpPr>
            <p:spPr bwMode="auto">
              <a:xfrm>
                <a:off x="185" y="38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104" name="Line 48"/>
            <p:cNvSpPr>
              <a:spLocks noChangeShapeType="1"/>
            </p:cNvSpPr>
            <p:nvPr/>
          </p:nvSpPr>
          <p:spPr bwMode="auto">
            <a:xfrm>
              <a:off x="3833" y="1834"/>
              <a:ext cx="112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05" name="Oval 49"/>
            <p:cNvSpPr>
              <a:spLocks noChangeArrowheads="1"/>
            </p:cNvSpPr>
            <p:nvPr/>
          </p:nvSpPr>
          <p:spPr bwMode="auto">
            <a:xfrm>
              <a:off x="3943" y="1797"/>
              <a:ext cx="73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marL="187325" indent="-187325" algn="ctr">
                <a:spcBef>
                  <a:spcPct val="50000"/>
                </a:spcBef>
              </a:pPr>
              <a:endParaRPr lang="zh-CN" altLang="zh-CN">
                <a:solidFill>
                  <a:srgbClr val="FFFF00"/>
                </a:solidFill>
                <a:ea typeface="微软雅黑" pitchFamily="34" charset="-122"/>
              </a:endParaRPr>
            </a:p>
          </p:txBody>
        </p:sp>
        <p:sp>
          <p:nvSpPr>
            <p:cNvPr id="46106" name="Text Box 50"/>
            <p:cNvSpPr txBox="1">
              <a:spLocks noChangeArrowheads="1"/>
            </p:cNvSpPr>
            <p:nvPr/>
          </p:nvSpPr>
          <p:spPr bwMode="auto">
            <a:xfrm>
              <a:off x="490" y="2071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  <a:ea typeface="微软雅黑" pitchFamily="34" charset="-122"/>
                </a:rPr>
                <a:t>IQC</a:t>
              </a:r>
              <a:endParaRPr lang="en-US" altLang="zh-CN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07" name="Text Box 51"/>
            <p:cNvSpPr txBox="1">
              <a:spLocks noChangeArrowheads="1"/>
            </p:cNvSpPr>
            <p:nvPr/>
          </p:nvSpPr>
          <p:spPr bwMode="auto">
            <a:xfrm>
              <a:off x="1138" y="2071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  <a:ea typeface="微软雅黑" pitchFamily="34" charset="-122"/>
                </a:rPr>
                <a:t>PQC</a:t>
              </a:r>
              <a:endParaRPr lang="en-US" altLang="zh-CN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08" name="Text Box 52"/>
            <p:cNvSpPr txBox="1">
              <a:spLocks noChangeArrowheads="1"/>
            </p:cNvSpPr>
            <p:nvPr/>
          </p:nvSpPr>
          <p:spPr bwMode="auto">
            <a:xfrm>
              <a:off x="1786" y="2071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  <a:ea typeface="微软雅黑" pitchFamily="34" charset="-122"/>
                </a:rPr>
                <a:t>PQC</a:t>
              </a:r>
              <a:endParaRPr lang="en-US" altLang="zh-CN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09" name="Text Box 53"/>
            <p:cNvSpPr txBox="1">
              <a:spLocks noChangeArrowheads="1"/>
            </p:cNvSpPr>
            <p:nvPr/>
          </p:nvSpPr>
          <p:spPr bwMode="auto">
            <a:xfrm>
              <a:off x="2431" y="2068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  <a:ea typeface="微软雅黑" pitchFamily="34" charset="-122"/>
                </a:rPr>
                <a:t>PQC</a:t>
              </a:r>
              <a:endParaRPr lang="en-US" altLang="zh-CN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10" name="Text Box 54"/>
            <p:cNvSpPr txBox="1">
              <a:spLocks noChangeArrowheads="1"/>
            </p:cNvSpPr>
            <p:nvPr/>
          </p:nvSpPr>
          <p:spPr bwMode="auto">
            <a:xfrm>
              <a:off x="3243" y="2069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  <a:ea typeface="微软雅黑" pitchFamily="34" charset="-122"/>
                </a:rPr>
                <a:t>PQC</a:t>
              </a:r>
              <a:endParaRPr lang="en-US" altLang="zh-CN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11" name="Text Box 55"/>
            <p:cNvSpPr txBox="1">
              <a:spLocks noChangeArrowheads="1"/>
            </p:cNvSpPr>
            <p:nvPr/>
          </p:nvSpPr>
          <p:spPr bwMode="auto">
            <a:xfrm>
              <a:off x="3969" y="2069"/>
              <a:ext cx="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  <a:ea typeface="微软雅黑" pitchFamily="34" charset="-122"/>
                </a:rPr>
                <a:t>FQC</a:t>
              </a:r>
              <a:endParaRPr lang="en-US" altLang="zh-CN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12" name="Text Box 56"/>
            <p:cNvSpPr txBox="1">
              <a:spLocks noChangeArrowheads="1"/>
            </p:cNvSpPr>
            <p:nvPr/>
          </p:nvSpPr>
          <p:spPr bwMode="auto">
            <a:xfrm>
              <a:off x="4631" y="2091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  <a:ea typeface="微软雅黑" pitchFamily="34" charset="-122"/>
                </a:rPr>
                <a:t>OQC</a:t>
              </a:r>
              <a:endParaRPr lang="en-US" altLang="zh-CN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13" name="Text Box 57"/>
            <p:cNvSpPr txBox="1">
              <a:spLocks noChangeArrowheads="1"/>
            </p:cNvSpPr>
            <p:nvPr/>
          </p:nvSpPr>
          <p:spPr bwMode="auto">
            <a:xfrm>
              <a:off x="4198" y="1591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  <a:ea typeface="微软雅黑" pitchFamily="34" charset="-122"/>
                </a:rPr>
                <a:t>FQC</a:t>
              </a:r>
              <a:endParaRPr lang="en-US" altLang="zh-CN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14" name="Line 58"/>
            <p:cNvSpPr>
              <a:spLocks noChangeShapeType="1"/>
            </p:cNvSpPr>
            <p:nvPr/>
          </p:nvSpPr>
          <p:spPr bwMode="auto">
            <a:xfrm>
              <a:off x="602" y="2599"/>
              <a:ext cx="96" cy="384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15" name="Text Box 59"/>
            <p:cNvSpPr txBox="1">
              <a:spLocks noChangeArrowheads="1"/>
            </p:cNvSpPr>
            <p:nvPr/>
          </p:nvSpPr>
          <p:spPr bwMode="auto">
            <a:xfrm>
              <a:off x="410" y="2983"/>
              <a:ext cx="672" cy="39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1.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裁切毛刺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2.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刀模更换</a:t>
              </a:r>
              <a:endParaRPr lang="zh-CN" altLang="en-US" sz="1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16" name="Line 60"/>
            <p:cNvSpPr>
              <a:spLocks noChangeShapeType="1"/>
            </p:cNvSpPr>
            <p:nvPr/>
          </p:nvSpPr>
          <p:spPr bwMode="auto">
            <a:xfrm flipV="1">
              <a:off x="362" y="2599"/>
              <a:ext cx="379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17" name="Line 61"/>
            <p:cNvSpPr>
              <a:spLocks noChangeShapeType="1"/>
            </p:cNvSpPr>
            <p:nvPr/>
          </p:nvSpPr>
          <p:spPr bwMode="auto">
            <a:xfrm>
              <a:off x="842" y="2599"/>
              <a:ext cx="528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18" name="Line 62"/>
            <p:cNvSpPr>
              <a:spLocks noChangeShapeType="1"/>
            </p:cNvSpPr>
            <p:nvPr/>
          </p:nvSpPr>
          <p:spPr bwMode="auto">
            <a:xfrm flipV="1">
              <a:off x="1082" y="2023"/>
              <a:ext cx="96" cy="576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19" name="Text Box 63"/>
            <p:cNvSpPr txBox="1">
              <a:spLocks noChangeArrowheads="1"/>
            </p:cNvSpPr>
            <p:nvPr/>
          </p:nvSpPr>
          <p:spPr bwMode="auto">
            <a:xfrm>
              <a:off x="598" y="1135"/>
              <a:ext cx="1248" cy="82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1.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设备每日保养</a:t>
              </a:r>
            </a:p>
            <a:p>
              <a:pPr>
                <a:lnSpc>
                  <a:spcPct val="95000"/>
                </a:lnSpc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2.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钉针更换</a:t>
              </a:r>
            </a:p>
            <a:p>
              <a:pPr>
                <a:lnSpc>
                  <a:spcPct val="95000"/>
                </a:lnSpc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3.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接触电阻</a:t>
              </a:r>
            </a:p>
            <a:p>
              <a:pPr>
                <a:lnSpc>
                  <a:spcPct val="95000"/>
                </a:lnSpc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3.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素子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CAP,DF(Cpk&gt;2)</a:t>
              </a:r>
            </a:p>
            <a:p>
              <a:pPr>
                <a:lnSpc>
                  <a:spcPct val="95000"/>
                </a:lnSpc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4.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钉接及素子结构</a:t>
              </a:r>
            </a:p>
            <a:p>
              <a:pPr>
                <a:lnSpc>
                  <a:spcPct val="95000"/>
                </a:lnSpc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5.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外观</a:t>
              </a:r>
              <a:endParaRPr lang="zh-CN" altLang="en-US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20" name="Line 64"/>
            <p:cNvSpPr>
              <a:spLocks noChangeShapeType="1"/>
            </p:cNvSpPr>
            <p:nvPr/>
          </p:nvSpPr>
          <p:spPr bwMode="auto">
            <a:xfrm>
              <a:off x="1466" y="2599"/>
              <a:ext cx="624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21" name="Line 65"/>
            <p:cNvSpPr>
              <a:spLocks noChangeShapeType="1"/>
            </p:cNvSpPr>
            <p:nvPr/>
          </p:nvSpPr>
          <p:spPr bwMode="auto">
            <a:xfrm>
              <a:off x="1706" y="2599"/>
              <a:ext cx="96" cy="384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22" name="Text Box 66"/>
            <p:cNvSpPr txBox="1">
              <a:spLocks noChangeArrowheads="1"/>
            </p:cNvSpPr>
            <p:nvPr/>
          </p:nvSpPr>
          <p:spPr bwMode="auto">
            <a:xfrm>
              <a:off x="1370" y="2983"/>
              <a:ext cx="960" cy="86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1.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烘干时间</a:t>
              </a:r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,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温度</a:t>
              </a:r>
            </a:p>
            <a:p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2.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真空度</a:t>
              </a:r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,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压力</a:t>
              </a:r>
            </a:p>
            <a:p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3.pH,CON,SV</a:t>
              </a:r>
            </a:p>
            <a:p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4.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含浸时间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5.</a:t>
              </a:r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CAP,DF </a:t>
              </a:r>
            </a:p>
            <a:p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6.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设备每日保养</a:t>
              </a:r>
              <a:endParaRPr lang="zh-CN" altLang="en-US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6123" name="Line 67"/>
            <p:cNvSpPr>
              <a:spLocks noChangeShapeType="1"/>
            </p:cNvSpPr>
            <p:nvPr/>
          </p:nvSpPr>
          <p:spPr bwMode="auto">
            <a:xfrm>
              <a:off x="2138" y="2599"/>
              <a:ext cx="528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24" name="Line 68"/>
            <p:cNvSpPr>
              <a:spLocks noChangeShapeType="1"/>
            </p:cNvSpPr>
            <p:nvPr/>
          </p:nvSpPr>
          <p:spPr bwMode="auto">
            <a:xfrm flipV="1">
              <a:off x="2378" y="2023"/>
              <a:ext cx="48" cy="576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25" name="Text Box 69"/>
            <p:cNvSpPr txBox="1">
              <a:spLocks noChangeArrowheads="1"/>
            </p:cNvSpPr>
            <p:nvPr/>
          </p:nvSpPr>
          <p:spPr bwMode="auto">
            <a:xfrm>
              <a:off x="1899" y="1294"/>
              <a:ext cx="1217" cy="7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1.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组立完成时间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2.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束腰直径及封口长度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3</a:t>
              </a:r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.x-ray 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结构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4.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极性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,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外观</a:t>
              </a:r>
            </a:p>
            <a:p>
              <a:r>
                <a:rPr lang="zh-CN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5.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设备每日保养</a:t>
              </a:r>
            </a:p>
          </p:txBody>
        </p:sp>
        <p:sp>
          <p:nvSpPr>
            <p:cNvPr id="46126" name="Line 70"/>
            <p:cNvSpPr>
              <a:spLocks noChangeShapeType="1"/>
            </p:cNvSpPr>
            <p:nvPr/>
          </p:nvSpPr>
          <p:spPr bwMode="auto">
            <a:xfrm>
              <a:off x="2810" y="2599"/>
              <a:ext cx="768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27" name="Line 71"/>
            <p:cNvSpPr>
              <a:spLocks noChangeShapeType="1"/>
            </p:cNvSpPr>
            <p:nvPr/>
          </p:nvSpPr>
          <p:spPr bwMode="auto">
            <a:xfrm>
              <a:off x="3194" y="2599"/>
              <a:ext cx="144" cy="384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28" name="Text Box 72"/>
            <p:cNvSpPr txBox="1">
              <a:spLocks noChangeArrowheads="1"/>
            </p:cNvSpPr>
            <p:nvPr/>
          </p:nvSpPr>
          <p:spPr bwMode="auto">
            <a:xfrm>
              <a:off x="2858" y="2985"/>
              <a:ext cx="1296" cy="86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1.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设备每日保养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2.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充电条件设定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3.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选别范围设定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4.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选别后产品的接收</a:t>
              </a:r>
            </a:p>
            <a:p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   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(CAP,DF,L.C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及外观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)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5.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不良分析</a:t>
              </a:r>
            </a:p>
          </p:txBody>
        </p:sp>
        <p:sp>
          <p:nvSpPr>
            <p:cNvPr id="46129" name="Line 73"/>
            <p:cNvSpPr>
              <a:spLocks noChangeShapeType="1"/>
            </p:cNvSpPr>
            <p:nvPr/>
          </p:nvSpPr>
          <p:spPr bwMode="auto">
            <a:xfrm>
              <a:off x="3866" y="2599"/>
              <a:ext cx="1248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30" name="Line 74"/>
            <p:cNvSpPr>
              <a:spLocks noChangeShapeType="1"/>
            </p:cNvSpPr>
            <p:nvPr/>
          </p:nvSpPr>
          <p:spPr bwMode="auto">
            <a:xfrm flipV="1">
              <a:off x="4250" y="1975"/>
              <a:ext cx="0" cy="624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31" name="Line 75"/>
            <p:cNvSpPr>
              <a:spLocks noChangeShapeType="1"/>
            </p:cNvSpPr>
            <p:nvPr/>
          </p:nvSpPr>
          <p:spPr bwMode="auto">
            <a:xfrm>
              <a:off x="4826" y="2599"/>
              <a:ext cx="48" cy="384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32" name="Text Box 76"/>
            <p:cNvSpPr txBox="1">
              <a:spLocks noChangeArrowheads="1"/>
            </p:cNvSpPr>
            <p:nvPr/>
          </p:nvSpPr>
          <p:spPr bwMode="auto">
            <a:xfrm>
              <a:off x="4250" y="2962"/>
              <a:ext cx="1152" cy="46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出货检验</a:t>
              </a:r>
            </a:p>
            <a:p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  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CAP,DF,L.C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及外观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MAJ:AQL=0.04%/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批</a:t>
              </a:r>
            </a:p>
          </p:txBody>
        </p:sp>
        <p:sp>
          <p:nvSpPr>
            <p:cNvPr id="46133" name="Line 77"/>
            <p:cNvSpPr>
              <a:spLocks noChangeShapeType="1"/>
            </p:cNvSpPr>
            <p:nvPr/>
          </p:nvSpPr>
          <p:spPr bwMode="auto">
            <a:xfrm flipH="1" flipV="1">
              <a:off x="3674" y="1543"/>
              <a:ext cx="576" cy="72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34" name="Text Box 78"/>
            <p:cNvSpPr txBox="1">
              <a:spLocks noChangeArrowheads="1"/>
            </p:cNvSpPr>
            <p:nvPr/>
          </p:nvSpPr>
          <p:spPr bwMode="auto">
            <a:xfrm>
              <a:off x="3172" y="1063"/>
              <a:ext cx="1152" cy="46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加工前验收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: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  CAP,DF,L.C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及外观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MAJ:AQL=0.04%/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批</a:t>
              </a:r>
            </a:p>
          </p:txBody>
        </p:sp>
        <p:sp>
          <p:nvSpPr>
            <p:cNvPr id="46135" name="Text Box 79"/>
            <p:cNvSpPr txBox="1">
              <a:spLocks noChangeArrowheads="1"/>
            </p:cNvSpPr>
            <p:nvPr/>
          </p:nvSpPr>
          <p:spPr bwMode="auto">
            <a:xfrm>
              <a:off x="4386" y="919"/>
              <a:ext cx="1256" cy="6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1.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设备每日保养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2. 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尺寸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,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极性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,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外观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3.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整脚尺寸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,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外观</a:t>
              </a:r>
            </a:p>
            <a:p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4.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引线及胶管夹伤</a:t>
              </a:r>
            </a:p>
          </p:txBody>
        </p:sp>
        <p:sp>
          <p:nvSpPr>
            <p:cNvPr id="46136" name="Line 80"/>
            <p:cNvSpPr>
              <a:spLocks noChangeShapeType="1"/>
            </p:cNvSpPr>
            <p:nvPr/>
          </p:nvSpPr>
          <p:spPr bwMode="auto">
            <a:xfrm>
              <a:off x="3969" y="1752"/>
              <a:ext cx="528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37" name="Line 81"/>
            <p:cNvSpPr>
              <a:spLocks noChangeShapeType="1"/>
            </p:cNvSpPr>
            <p:nvPr/>
          </p:nvSpPr>
          <p:spPr bwMode="auto">
            <a:xfrm>
              <a:off x="4468" y="1752"/>
              <a:ext cx="0" cy="408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38" name="Line 82"/>
            <p:cNvSpPr>
              <a:spLocks noChangeShapeType="1"/>
            </p:cNvSpPr>
            <p:nvPr/>
          </p:nvSpPr>
          <p:spPr bwMode="auto">
            <a:xfrm flipV="1">
              <a:off x="4468" y="1480"/>
              <a:ext cx="240" cy="288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39" name="Line 83"/>
            <p:cNvSpPr>
              <a:spLocks noChangeShapeType="1"/>
            </p:cNvSpPr>
            <p:nvPr/>
          </p:nvSpPr>
          <p:spPr bwMode="auto">
            <a:xfrm>
              <a:off x="5210" y="2599"/>
              <a:ext cx="288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40" name="Line 84"/>
            <p:cNvSpPr>
              <a:spLocks noChangeShapeType="1"/>
            </p:cNvSpPr>
            <p:nvPr/>
          </p:nvSpPr>
          <p:spPr bwMode="auto">
            <a:xfrm flipV="1">
              <a:off x="5306" y="2023"/>
              <a:ext cx="0" cy="576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141" name="Text Box 85"/>
            <p:cNvSpPr txBox="1">
              <a:spLocks noChangeArrowheads="1"/>
            </p:cNvSpPr>
            <p:nvPr/>
          </p:nvSpPr>
          <p:spPr bwMode="auto">
            <a:xfrm>
              <a:off x="4730" y="1689"/>
              <a:ext cx="912" cy="33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装运检验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:</a:t>
              </a:r>
            </a:p>
            <a:p>
              <a:pPr algn="ctr"/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包装数量</a:t>
              </a: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,</a:t>
              </a:r>
              <a:r>
                <a:rPr lang="zh-CN" altLang="en-US" sz="1400">
                  <a:solidFill>
                    <a:srgbClr val="000099"/>
                  </a:solidFill>
                  <a:latin typeface="Times New Roman" pitchFamily="18" charset="0"/>
                  <a:ea typeface="微软雅黑" pitchFamily="34" charset="-122"/>
                </a:rPr>
                <a:t>标示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8130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48131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143125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品保体系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50850" y="1101725"/>
            <a:ext cx="11463338" cy="1163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474663">
              <a:lnSpc>
                <a:spcPct val="140000"/>
              </a:lnSpc>
            </a:pP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公司严格按照</a:t>
            </a:r>
            <a:r>
              <a:rPr lang="en-US" altLang="zh-CN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ISO9001</a:t>
            </a: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ISO14001</a:t>
            </a: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等体系要求，以满足客户要求为公司最基本要求为准则，  严格执行欧盟</a:t>
            </a:r>
            <a:r>
              <a:rPr lang="en-US" altLang="zh-CN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RoHS</a:t>
            </a: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指令、</a:t>
            </a:r>
            <a:r>
              <a:rPr lang="en-US" altLang="zh-CN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REACH</a:t>
            </a: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法规，建立了一整套完善的品质保证体系。充分运用各种统 计手段</a:t>
            </a:r>
            <a:r>
              <a:rPr lang="en-US" altLang="zh-CN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en-US" altLang="zh-CN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CPK</a:t>
            </a: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FMEA</a:t>
            </a: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en-US" altLang="zh-CN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，对品质趋势进行分析，寻找制程关键质量特性，  坚持持续改善，不断提升制程管制能力，满足客户需求。</a:t>
            </a:r>
            <a:endParaRPr lang="zh-CN" altLang="en-US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8134" name="图片 6" descr="QQ截图2023090614504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975" y="2484438"/>
            <a:ext cx="903446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图片 8" descr="QQ截图2023090614521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5713" y="4189413"/>
            <a:ext cx="91297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0178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0179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0" y="168275"/>
            <a:ext cx="6346825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可靠性试验</a:t>
            </a:r>
            <a:endParaRPr lang="zh-CN" altLang="en-US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0181" name="object 3"/>
          <p:cNvSpPr>
            <a:spLocks noChangeArrowheads="1"/>
          </p:cNvSpPr>
          <p:nvPr/>
        </p:nvSpPr>
        <p:spPr bwMode="auto">
          <a:xfrm>
            <a:off x="7839075" y="1201738"/>
            <a:ext cx="1470025" cy="15859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0182" name="object 5"/>
          <p:cNvSpPr>
            <a:spLocks noChangeArrowheads="1"/>
          </p:cNvSpPr>
          <p:nvPr/>
        </p:nvSpPr>
        <p:spPr bwMode="auto">
          <a:xfrm>
            <a:off x="495300" y="1470025"/>
            <a:ext cx="2855913" cy="12715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0183" name="object 6"/>
          <p:cNvSpPr>
            <a:spLocks noChangeArrowheads="1"/>
          </p:cNvSpPr>
          <p:nvPr/>
        </p:nvSpPr>
        <p:spPr bwMode="auto">
          <a:xfrm>
            <a:off x="7497763" y="3616325"/>
            <a:ext cx="2136775" cy="13954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0184" name="object 8"/>
          <p:cNvSpPr>
            <a:spLocks noChangeArrowheads="1"/>
          </p:cNvSpPr>
          <p:nvPr/>
        </p:nvSpPr>
        <p:spPr bwMode="auto">
          <a:xfrm>
            <a:off x="3589338" y="1392238"/>
            <a:ext cx="1800225" cy="13287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3816350" y="2890838"/>
            <a:ext cx="1301750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高温纹波负</a:t>
            </a: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荷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5915025" y="2878138"/>
            <a:ext cx="1400175" cy="2143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恒温恒湿试</a:t>
            </a: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验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8035925" y="2905125"/>
            <a:ext cx="1171575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高低温试</a:t>
            </a: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验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0188" name="object 16"/>
          <p:cNvSpPr txBox="1">
            <a:spLocks noChangeArrowheads="1"/>
          </p:cNvSpPr>
          <p:nvPr/>
        </p:nvSpPr>
        <p:spPr bwMode="auto">
          <a:xfrm>
            <a:off x="955675" y="5311775"/>
            <a:ext cx="1400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盐雾试验机</a:t>
            </a:r>
          </a:p>
        </p:txBody>
      </p:sp>
      <p:sp>
        <p:nvSpPr>
          <p:cNvPr id="23" name="object 18"/>
          <p:cNvSpPr txBox="1"/>
          <p:nvPr/>
        </p:nvSpPr>
        <p:spPr>
          <a:xfrm>
            <a:off x="852488" y="2914650"/>
            <a:ext cx="2085975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电性能测量系统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6" name="object 21"/>
          <p:cNvSpPr txBox="1"/>
          <p:nvPr/>
        </p:nvSpPr>
        <p:spPr>
          <a:xfrm>
            <a:off x="3582988" y="5324475"/>
            <a:ext cx="1171575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抗雷击试</a:t>
            </a: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验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0191" name="object 23"/>
          <p:cNvSpPr txBox="1">
            <a:spLocks noChangeArrowheads="1"/>
          </p:cNvSpPr>
          <p:nvPr/>
        </p:nvSpPr>
        <p:spPr bwMode="auto">
          <a:xfrm>
            <a:off x="5988050" y="5302250"/>
            <a:ext cx="1273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19100" indent="-406400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高温试验箱</a:t>
            </a:r>
          </a:p>
        </p:txBody>
      </p:sp>
      <p:sp>
        <p:nvSpPr>
          <p:cNvPr id="50192" name="object 26"/>
          <p:cNvSpPr>
            <a:spLocks noChangeArrowheads="1"/>
          </p:cNvSpPr>
          <p:nvPr/>
        </p:nvSpPr>
        <p:spPr bwMode="auto">
          <a:xfrm>
            <a:off x="9861550" y="3506788"/>
            <a:ext cx="1636713" cy="15319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3" name="object 28"/>
          <p:cNvSpPr txBox="1"/>
          <p:nvPr/>
        </p:nvSpPr>
        <p:spPr>
          <a:xfrm>
            <a:off x="10015538" y="5253038"/>
            <a:ext cx="1400175" cy="2143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浪涌冲击测</a:t>
            </a: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试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0194" name="object 29"/>
          <p:cNvSpPr>
            <a:spLocks noChangeArrowheads="1"/>
          </p:cNvSpPr>
          <p:nvPr/>
        </p:nvSpPr>
        <p:spPr bwMode="auto">
          <a:xfrm>
            <a:off x="9758363" y="1395413"/>
            <a:ext cx="1403350" cy="13589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6" name="object 31"/>
          <p:cNvSpPr txBox="1"/>
          <p:nvPr/>
        </p:nvSpPr>
        <p:spPr>
          <a:xfrm>
            <a:off x="9804400" y="2868613"/>
            <a:ext cx="1628775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冷热冲击试验</a:t>
            </a:r>
            <a:r>
              <a:rPr sz="1400" b="1" spc="-5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箱</a:t>
            </a:r>
            <a:endParaRPr sz="1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pic>
        <p:nvPicPr>
          <p:cNvPr id="50196" name="图片 36" descr="微信图片_20230906111423.jpg"/>
          <p:cNvPicPr>
            <a:picLocks noChangeAspect="1" noChangeArrowheads="1"/>
          </p:cNvPicPr>
          <p:nvPr/>
        </p:nvPicPr>
        <p:blipFill>
          <a:blip r:embed="rId10"/>
          <a:srcRect l="8273" t="4230" r="5644"/>
          <a:stretch>
            <a:fillRect/>
          </a:stretch>
        </p:blipFill>
        <p:spPr bwMode="auto">
          <a:xfrm>
            <a:off x="427038" y="3671888"/>
            <a:ext cx="24257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图片 37" descr="微信图片_20230906111428.jpg"/>
          <p:cNvPicPr>
            <a:picLocks noChangeAspect="1" noChangeArrowheads="1"/>
          </p:cNvPicPr>
          <p:nvPr/>
        </p:nvPicPr>
        <p:blipFill>
          <a:blip r:embed="rId11"/>
          <a:srcRect t="2692" r="1244" b="36162"/>
          <a:stretch>
            <a:fillRect/>
          </a:stretch>
        </p:blipFill>
        <p:spPr bwMode="auto">
          <a:xfrm>
            <a:off x="3022600" y="3671888"/>
            <a:ext cx="23812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bject 23"/>
          <p:cNvSpPr txBox="1"/>
          <p:nvPr/>
        </p:nvSpPr>
        <p:spPr>
          <a:xfrm>
            <a:off x="7723188" y="5276850"/>
            <a:ext cx="1858962" cy="430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19100" indent="-406400"/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示波器：实际纹波</a:t>
            </a:r>
            <a:r>
              <a:rPr 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   </a:t>
            </a:r>
            <a:r>
              <a:rPr lang="zh-CN" altLang="en-US" sz="1400" b="1">
                <a:solidFill>
                  <a:srgbClr val="002060"/>
                </a:solidFill>
                <a:latin typeface="宋体" charset="-122"/>
                <a:cs typeface="微软雅黑" pitchFamily="34" charset="-122"/>
              </a:rPr>
              <a:t>电流测试</a:t>
            </a:r>
            <a:endParaRPr lang="zh-CN" altLang="en-US" sz="1400">
              <a:solidFill>
                <a:srgbClr val="002060"/>
              </a:solidFill>
              <a:latin typeface="宋体" charset="-122"/>
              <a:cs typeface="微软雅黑" pitchFamily="34" charset="-122"/>
            </a:endParaRPr>
          </a:p>
        </p:txBody>
      </p:sp>
      <p:pic>
        <p:nvPicPr>
          <p:cNvPr id="50199" name="图片 39" descr="微信图片_20230906111405.jpg"/>
          <p:cNvPicPr>
            <a:picLocks noChangeAspect="1" noChangeArrowheads="1"/>
          </p:cNvPicPr>
          <p:nvPr/>
        </p:nvPicPr>
        <p:blipFill>
          <a:blip r:embed="rId12"/>
          <a:srcRect l="9669" t="4611" r="6078" b="8266"/>
          <a:stretch>
            <a:fillRect/>
          </a:stretch>
        </p:blipFill>
        <p:spPr bwMode="auto">
          <a:xfrm>
            <a:off x="5827713" y="3506788"/>
            <a:ext cx="13509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0" name="图片 40" descr="微信图片_20230906111339.jpg"/>
          <p:cNvPicPr>
            <a:picLocks noChangeAspect="1" noChangeArrowheads="1"/>
          </p:cNvPicPr>
          <p:nvPr/>
        </p:nvPicPr>
        <p:blipFill>
          <a:blip r:embed="rId13"/>
          <a:srcRect l="3519" t="1578" r="5707" b="5318"/>
          <a:stretch>
            <a:fillRect/>
          </a:stretch>
        </p:blipFill>
        <p:spPr bwMode="auto">
          <a:xfrm>
            <a:off x="5759450" y="1160463"/>
            <a:ext cx="14335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2226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2227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4667250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产品系列</a:t>
            </a:r>
            <a:r>
              <a:rPr lang="en-US" altLang="zh-CN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特性一览表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231775" y="860425"/>
          <a:ext cx="11750675" cy="5772150"/>
        </p:xfrm>
        <a:graphic>
          <a:graphicData uri="http://schemas.openxmlformats.org/drawingml/2006/table">
            <a:tbl>
              <a:tblPr/>
              <a:tblGrid>
                <a:gridCol w="627798"/>
                <a:gridCol w="2156346"/>
                <a:gridCol w="2565779"/>
                <a:gridCol w="1610436"/>
                <a:gridCol w="1774209"/>
                <a:gridCol w="1419367"/>
                <a:gridCol w="1596789"/>
              </a:tblGrid>
              <a:tr h="3318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</a:rPr>
                        <a:t>系列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</a:rPr>
                        <a:t>说明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</a:rPr>
                        <a:t>特点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</a:rPr>
                        <a:t>温度范围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</a:rPr>
                        <a:t>容量范围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</a:rPr>
                        <a:t>电压范围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</a:rPr>
                        <a:t>寿命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KM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general </a:t>
                      </a:r>
                      <a:r>
                        <a:rPr lang="en-US" sz="1200" b="0" i="0" u="none" strike="noStrike" dirty="0" err="1">
                          <a:latin typeface="宋体" panose="02010600030101010101" pitchFamily="2" charset="-122"/>
                        </a:rPr>
                        <a:t>porpose</a:t>
                      </a:r>
                      <a:endParaRPr lang="en-US" sz="12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标准品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33000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2000～3000H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miniature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7mm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高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,+105℃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KF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miniature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5mm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高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,+105℃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RL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general </a:t>
                      </a:r>
                      <a:r>
                        <a:rPr lang="en-US" sz="1200" b="0" i="0" u="none" strike="noStrike" dirty="0" err="1">
                          <a:latin typeface="宋体" panose="02010600030101010101" pitchFamily="2" charset="-122"/>
                        </a:rPr>
                        <a:t>porpose</a:t>
                      </a:r>
                      <a:endParaRPr lang="en-US" sz="12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长寿命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33000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2000～3000H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High Ripple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长寿命，高纹波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5000H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High Ripple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特长寿命，高纹波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8000H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RH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High Ripple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超长寿命，高纹波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6.8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160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10000H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High Ripple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超长寿命，高纹波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6.8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160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12000H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GF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Low Impedance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高频低阻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33000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2000～3000H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Low Impedance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超低阻抗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47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2000～3000H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KH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withstanding over voltage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当有直流过电压时防爆阀可安全开启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-25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4.7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160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3000H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Wide Temperature Range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-55℃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使用温度范围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-55℃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2200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2000～5000H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Low Impedance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低漏电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3300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NH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non-polar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无极性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0.47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LR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High Ripple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高纹波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6.3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High Temp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+125℃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高温度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+125℃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0.47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3900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2000～5000H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BD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High Temp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+130℃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高温度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+130℃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160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2000～5000H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V-chip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贴片品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V-chip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Low </a:t>
                      </a:r>
                      <a:r>
                        <a:rPr lang="en-US" sz="1200" b="0" i="0" u="none" strike="noStrike" dirty="0" err="1">
                          <a:latin typeface="宋体" panose="02010600030101010101" pitchFamily="2" charset="-122"/>
                        </a:rPr>
                        <a:t>Impendance</a:t>
                      </a:r>
                      <a:endParaRPr lang="en-US" sz="1200" b="0" i="0" u="none" strike="noStrike" dirty="0"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0.1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Snap-in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标准品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47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56000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RP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Snap-in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长寿命，标准品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47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56000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5000H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TP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Snap-in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片式</a:t>
                      </a:r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T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脚型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-40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47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56000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Screw-mount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标准品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-25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+85℃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100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680000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Screw-terminal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标准品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-25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180</a:t>
                      </a:r>
                      <a:r>
                        <a:rPr lang="zh-CN" altLang="en-US" sz="1200" b="0" i="0" u="none" strike="noStrike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>
                          <a:latin typeface="宋体" panose="02010600030101010101" pitchFamily="2" charset="-122"/>
                        </a:rPr>
                        <a:t>680000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宋体" panose="02010600030101010101" pitchFamily="2" charset="-122"/>
                        </a:rPr>
                        <a:t>BC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polymer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极低阻抗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,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耐高纹波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,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小型化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-55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+105℃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18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2.5</a:t>
                      </a:r>
                      <a:r>
                        <a:rPr lang="zh-CN" altLang="en-US" sz="1200" b="0" i="0" u="none" strike="noStrike" dirty="0">
                          <a:latin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0" i="0" u="none" strike="noStrike" dirty="0">
                          <a:latin typeface="宋体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latin typeface="宋体" panose="02010600030101010101" pitchFamily="2" charset="-122"/>
                        </a:rPr>
                        <a:t>2000H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8" descr="IMG_20230825_1500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9163" y="614363"/>
            <a:ext cx="492283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图片 4" descr="IMG_20230825_1442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9163" y="3671888"/>
            <a:ext cx="4922837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306388" y="842963"/>
            <a:ext cx="755650" cy="755650"/>
            <a:chOff x="1713096" y="3108324"/>
            <a:chExt cx="1216026" cy="1216026"/>
          </a:xfrm>
        </p:grpSpPr>
        <p:sp>
          <p:nvSpPr>
            <p:cNvPr id="58" name="矩形 57"/>
            <p:cNvSpPr/>
            <p:nvPr/>
          </p:nvSpPr>
          <p:spPr>
            <a:xfrm>
              <a:off x="1713096" y="3108324"/>
              <a:ext cx="1216026" cy="1216026"/>
            </a:xfrm>
            <a:prstGeom prst="rect">
              <a:avLst/>
            </a:prstGeom>
            <a:solidFill>
              <a:srgbClr val="5163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Oval 4"/>
            <p:cNvSpPr/>
            <p:nvPr/>
          </p:nvSpPr>
          <p:spPr>
            <a:xfrm>
              <a:off x="2042648" y="3437876"/>
              <a:ext cx="556919" cy="556919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60" name="Group 32"/>
          <p:cNvGrpSpPr>
            <a:grpSpLocks/>
          </p:cNvGrpSpPr>
          <p:nvPr/>
        </p:nvGrpSpPr>
        <p:grpSpPr bwMode="auto">
          <a:xfrm>
            <a:off x="306388" y="2324100"/>
            <a:ext cx="755650" cy="755650"/>
            <a:chOff x="1713096" y="3108324"/>
            <a:chExt cx="1216026" cy="1216026"/>
          </a:xfrm>
        </p:grpSpPr>
        <p:sp>
          <p:nvSpPr>
            <p:cNvPr id="61" name="矩形 60"/>
            <p:cNvSpPr/>
            <p:nvPr/>
          </p:nvSpPr>
          <p:spPr>
            <a:xfrm>
              <a:off x="1713096" y="3108324"/>
              <a:ext cx="1216026" cy="121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Oval 37"/>
            <p:cNvSpPr/>
            <p:nvPr/>
          </p:nvSpPr>
          <p:spPr>
            <a:xfrm>
              <a:off x="2042648" y="3437878"/>
              <a:ext cx="556919" cy="556919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63" name="Group 39"/>
          <p:cNvGrpSpPr>
            <a:grpSpLocks/>
          </p:cNvGrpSpPr>
          <p:nvPr/>
        </p:nvGrpSpPr>
        <p:grpSpPr bwMode="auto">
          <a:xfrm>
            <a:off x="306388" y="3759200"/>
            <a:ext cx="755650" cy="755650"/>
            <a:chOff x="1713096" y="3108324"/>
            <a:chExt cx="1216026" cy="1216026"/>
          </a:xfrm>
        </p:grpSpPr>
        <p:sp>
          <p:nvSpPr>
            <p:cNvPr id="64" name="矩形 63"/>
            <p:cNvSpPr/>
            <p:nvPr/>
          </p:nvSpPr>
          <p:spPr>
            <a:xfrm>
              <a:off x="1713096" y="3108324"/>
              <a:ext cx="1216026" cy="1216026"/>
            </a:xfrm>
            <a:prstGeom prst="rect">
              <a:avLst/>
            </a:prstGeom>
            <a:solidFill>
              <a:srgbClr val="5163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Oval 44"/>
            <p:cNvSpPr/>
            <p:nvPr/>
          </p:nvSpPr>
          <p:spPr>
            <a:xfrm>
              <a:off x="2042648" y="3509409"/>
              <a:ext cx="556919" cy="413858"/>
            </a:xfrm>
            <a:custGeom>
              <a:avLst/>
              <a:gdLst>
                <a:gd name="connsiteX0" fmla="*/ 116997 w 605592"/>
                <a:gd name="connsiteY0" fmla="*/ 132804 h 446468"/>
                <a:gd name="connsiteX1" fmla="*/ 605592 w 605592"/>
                <a:gd name="connsiteY1" fmla="*/ 132804 h 446468"/>
                <a:gd name="connsiteX2" fmla="*/ 555359 w 605592"/>
                <a:gd name="connsiteY2" fmla="*/ 446468 h 446468"/>
                <a:gd name="connsiteX3" fmla="*/ 116997 w 605592"/>
                <a:gd name="connsiteY3" fmla="*/ 446468 h 446468"/>
                <a:gd name="connsiteX4" fmla="*/ 0 w 605592"/>
                <a:gd name="connsiteY4" fmla="*/ 0 h 446468"/>
                <a:gd name="connsiteX5" fmla="*/ 137120 w 605592"/>
                <a:gd name="connsiteY5" fmla="*/ 0 h 446468"/>
                <a:gd name="connsiteX6" fmla="*/ 153635 w 605592"/>
                <a:gd name="connsiteY6" fmla="*/ 27991 h 446468"/>
                <a:gd name="connsiteX7" fmla="*/ 438423 w 605592"/>
                <a:gd name="connsiteY7" fmla="*/ 27991 h 446468"/>
                <a:gd name="connsiteX8" fmla="*/ 438423 w 605592"/>
                <a:gd name="connsiteY8" fmla="*/ 91455 h 446468"/>
                <a:gd name="connsiteX9" fmla="*/ 69670 w 605592"/>
                <a:gd name="connsiteY9" fmla="*/ 91455 h 446468"/>
                <a:gd name="connsiteX10" fmla="*/ 69670 w 605592"/>
                <a:gd name="connsiteY10" fmla="*/ 446468 h 446468"/>
                <a:gd name="connsiteX11" fmla="*/ 0 w 605592"/>
                <a:gd name="connsiteY11" fmla="*/ 446468 h 4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5592" h="446468">
                  <a:moveTo>
                    <a:pt x="116997" y="132804"/>
                  </a:moveTo>
                  <a:lnTo>
                    <a:pt x="605592" y="132804"/>
                  </a:lnTo>
                  <a:lnTo>
                    <a:pt x="555359" y="446468"/>
                  </a:lnTo>
                  <a:lnTo>
                    <a:pt x="116997" y="446468"/>
                  </a:lnTo>
                  <a:close/>
                  <a:moveTo>
                    <a:pt x="0" y="0"/>
                  </a:moveTo>
                  <a:lnTo>
                    <a:pt x="137120" y="0"/>
                  </a:lnTo>
                  <a:lnTo>
                    <a:pt x="153635" y="27991"/>
                  </a:lnTo>
                  <a:lnTo>
                    <a:pt x="438423" y="27991"/>
                  </a:lnTo>
                  <a:lnTo>
                    <a:pt x="438423" y="91455"/>
                  </a:lnTo>
                  <a:lnTo>
                    <a:pt x="69670" y="91455"/>
                  </a:lnTo>
                  <a:lnTo>
                    <a:pt x="69670" y="446468"/>
                  </a:lnTo>
                  <a:lnTo>
                    <a:pt x="0" y="446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66" name="Group 46"/>
          <p:cNvGrpSpPr>
            <a:grpSpLocks/>
          </p:cNvGrpSpPr>
          <p:nvPr/>
        </p:nvGrpSpPr>
        <p:grpSpPr bwMode="auto">
          <a:xfrm>
            <a:off x="344488" y="5284788"/>
            <a:ext cx="755650" cy="755650"/>
            <a:chOff x="1713096" y="3108324"/>
            <a:chExt cx="1216026" cy="1216026"/>
          </a:xfrm>
        </p:grpSpPr>
        <p:sp>
          <p:nvSpPr>
            <p:cNvPr id="67" name="矩形 66"/>
            <p:cNvSpPr/>
            <p:nvPr/>
          </p:nvSpPr>
          <p:spPr>
            <a:xfrm>
              <a:off x="1713096" y="3108324"/>
              <a:ext cx="1216026" cy="121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Oval 51"/>
            <p:cNvSpPr/>
            <p:nvPr/>
          </p:nvSpPr>
          <p:spPr>
            <a:xfrm>
              <a:off x="2042648" y="3481307"/>
              <a:ext cx="556919" cy="470060"/>
            </a:xfrm>
            <a:custGeom>
              <a:avLst/>
              <a:gdLst>
                <a:gd name="connsiteX0" fmla="*/ 491732 w 609050"/>
                <a:gd name="connsiteY0" fmla="*/ 464941 h 512446"/>
                <a:gd name="connsiteX1" fmla="*/ 481173 w 609050"/>
                <a:gd name="connsiteY1" fmla="*/ 475479 h 512446"/>
                <a:gd name="connsiteX2" fmla="*/ 491732 w 609050"/>
                <a:gd name="connsiteY2" fmla="*/ 486101 h 512446"/>
                <a:gd name="connsiteX3" fmla="*/ 555168 w 609050"/>
                <a:gd name="connsiteY3" fmla="*/ 486101 h 512446"/>
                <a:gd name="connsiteX4" fmla="*/ 565726 w 609050"/>
                <a:gd name="connsiteY4" fmla="*/ 475479 h 512446"/>
                <a:gd name="connsiteX5" fmla="*/ 555168 w 609050"/>
                <a:gd name="connsiteY5" fmla="*/ 464941 h 512446"/>
                <a:gd name="connsiteX6" fmla="*/ 29916 w 609050"/>
                <a:gd name="connsiteY6" fmla="*/ 445621 h 512446"/>
                <a:gd name="connsiteX7" fmla="*/ 579134 w 609050"/>
                <a:gd name="connsiteY7" fmla="*/ 445621 h 512446"/>
                <a:gd name="connsiteX8" fmla="*/ 609050 w 609050"/>
                <a:gd name="connsiteY8" fmla="*/ 475563 h 512446"/>
                <a:gd name="connsiteX9" fmla="*/ 609050 w 609050"/>
                <a:gd name="connsiteY9" fmla="*/ 482588 h 512446"/>
                <a:gd name="connsiteX10" fmla="*/ 579134 w 609050"/>
                <a:gd name="connsiteY10" fmla="*/ 512446 h 512446"/>
                <a:gd name="connsiteX11" fmla="*/ 29916 w 609050"/>
                <a:gd name="connsiteY11" fmla="*/ 512446 h 512446"/>
                <a:gd name="connsiteX12" fmla="*/ 0 w 609050"/>
                <a:gd name="connsiteY12" fmla="*/ 482588 h 512446"/>
                <a:gd name="connsiteX13" fmla="*/ 0 w 609050"/>
                <a:gd name="connsiteY13" fmla="*/ 475563 h 512446"/>
                <a:gd name="connsiteX14" fmla="*/ 29916 w 609050"/>
                <a:gd name="connsiteY14" fmla="*/ 445621 h 512446"/>
                <a:gd name="connsiteX15" fmla="*/ 58946 w 609050"/>
                <a:gd name="connsiteY15" fmla="*/ 57153 h 512446"/>
                <a:gd name="connsiteX16" fmla="*/ 58946 w 609050"/>
                <a:gd name="connsiteY16" fmla="*/ 356223 h 512446"/>
                <a:gd name="connsiteX17" fmla="*/ 550175 w 609050"/>
                <a:gd name="connsiteY17" fmla="*/ 356223 h 512446"/>
                <a:gd name="connsiteX18" fmla="*/ 550175 w 609050"/>
                <a:gd name="connsiteY18" fmla="*/ 57153 h 512446"/>
                <a:gd name="connsiteX19" fmla="*/ 80147 w 609050"/>
                <a:gd name="connsiteY19" fmla="*/ 0 h 512446"/>
                <a:gd name="connsiteX20" fmla="*/ 529057 w 609050"/>
                <a:gd name="connsiteY20" fmla="*/ 0 h 512446"/>
                <a:gd name="connsiteX21" fmla="*/ 575650 w 609050"/>
                <a:gd name="connsiteY21" fmla="*/ 19414 h 512446"/>
                <a:gd name="connsiteX22" fmla="*/ 595007 w 609050"/>
                <a:gd name="connsiteY22" fmla="*/ 65939 h 512446"/>
                <a:gd name="connsiteX23" fmla="*/ 595007 w 609050"/>
                <a:gd name="connsiteY23" fmla="*/ 355972 h 512446"/>
                <a:gd name="connsiteX24" fmla="*/ 575650 w 609050"/>
                <a:gd name="connsiteY24" fmla="*/ 402497 h 512446"/>
                <a:gd name="connsiteX25" fmla="*/ 529057 w 609050"/>
                <a:gd name="connsiteY25" fmla="*/ 421911 h 512446"/>
                <a:gd name="connsiteX26" fmla="*/ 80147 w 609050"/>
                <a:gd name="connsiteY26" fmla="*/ 421911 h 512446"/>
                <a:gd name="connsiteX27" fmla="*/ 33555 w 609050"/>
                <a:gd name="connsiteY27" fmla="*/ 402497 h 512446"/>
                <a:gd name="connsiteX28" fmla="*/ 14113 w 609050"/>
                <a:gd name="connsiteY28" fmla="*/ 355972 h 512446"/>
                <a:gd name="connsiteX29" fmla="*/ 14113 w 609050"/>
                <a:gd name="connsiteY29" fmla="*/ 65939 h 512446"/>
                <a:gd name="connsiteX30" fmla="*/ 33555 w 609050"/>
                <a:gd name="connsiteY30" fmla="*/ 19414 h 512446"/>
                <a:gd name="connsiteX31" fmla="*/ 80147 w 609050"/>
                <a:gd name="connsiteY31" fmla="*/ 0 h 5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9050" h="512446">
                  <a:moveTo>
                    <a:pt x="491732" y="464941"/>
                  </a:moveTo>
                  <a:cubicBezTo>
                    <a:pt x="485950" y="464941"/>
                    <a:pt x="481173" y="469708"/>
                    <a:pt x="481173" y="475479"/>
                  </a:cubicBezTo>
                  <a:cubicBezTo>
                    <a:pt x="481173" y="481333"/>
                    <a:pt x="485950" y="486101"/>
                    <a:pt x="491732" y="486101"/>
                  </a:cubicBezTo>
                  <a:lnTo>
                    <a:pt x="555168" y="486101"/>
                  </a:lnTo>
                  <a:cubicBezTo>
                    <a:pt x="561033" y="486101"/>
                    <a:pt x="565726" y="481333"/>
                    <a:pt x="565726" y="475479"/>
                  </a:cubicBezTo>
                  <a:cubicBezTo>
                    <a:pt x="565726" y="469708"/>
                    <a:pt x="561033" y="464941"/>
                    <a:pt x="555168" y="464941"/>
                  </a:cubicBezTo>
                  <a:close/>
                  <a:moveTo>
                    <a:pt x="29916" y="445621"/>
                  </a:moveTo>
                  <a:lnTo>
                    <a:pt x="579134" y="445621"/>
                  </a:lnTo>
                  <a:cubicBezTo>
                    <a:pt x="595642" y="445621"/>
                    <a:pt x="609050" y="459003"/>
                    <a:pt x="609050" y="475563"/>
                  </a:cubicBezTo>
                  <a:lnTo>
                    <a:pt x="609050" y="482588"/>
                  </a:lnTo>
                  <a:cubicBezTo>
                    <a:pt x="609050" y="499064"/>
                    <a:pt x="595642" y="512446"/>
                    <a:pt x="579134" y="512446"/>
                  </a:cubicBezTo>
                  <a:lnTo>
                    <a:pt x="29916" y="512446"/>
                  </a:lnTo>
                  <a:cubicBezTo>
                    <a:pt x="13408" y="512446"/>
                    <a:pt x="0" y="499064"/>
                    <a:pt x="0" y="482588"/>
                  </a:cubicBezTo>
                  <a:lnTo>
                    <a:pt x="0" y="475563"/>
                  </a:lnTo>
                  <a:cubicBezTo>
                    <a:pt x="0" y="459003"/>
                    <a:pt x="13408" y="445621"/>
                    <a:pt x="29916" y="445621"/>
                  </a:cubicBezTo>
                  <a:close/>
                  <a:moveTo>
                    <a:pt x="58946" y="57153"/>
                  </a:moveTo>
                  <a:lnTo>
                    <a:pt x="58946" y="356223"/>
                  </a:lnTo>
                  <a:lnTo>
                    <a:pt x="550175" y="356223"/>
                  </a:lnTo>
                  <a:lnTo>
                    <a:pt x="550175" y="57153"/>
                  </a:lnTo>
                  <a:close/>
                  <a:moveTo>
                    <a:pt x="80147" y="0"/>
                  </a:moveTo>
                  <a:lnTo>
                    <a:pt x="529057" y="0"/>
                  </a:lnTo>
                  <a:cubicBezTo>
                    <a:pt x="547158" y="0"/>
                    <a:pt x="562745" y="6443"/>
                    <a:pt x="575650" y="19414"/>
                  </a:cubicBezTo>
                  <a:cubicBezTo>
                    <a:pt x="588555" y="32300"/>
                    <a:pt x="595007" y="47781"/>
                    <a:pt x="595007" y="65939"/>
                  </a:cubicBezTo>
                  <a:lnTo>
                    <a:pt x="595007" y="355972"/>
                  </a:lnTo>
                  <a:cubicBezTo>
                    <a:pt x="595007" y="374130"/>
                    <a:pt x="588555" y="389611"/>
                    <a:pt x="575650" y="402497"/>
                  </a:cubicBezTo>
                  <a:cubicBezTo>
                    <a:pt x="562745" y="415468"/>
                    <a:pt x="547158" y="421911"/>
                    <a:pt x="529057" y="421911"/>
                  </a:cubicBezTo>
                  <a:lnTo>
                    <a:pt x="80147" y="421911"/>
                  </a:lnTo>
                  <a:cubicBezTo>
                    <a:pt x="61962" y="421911"/>
                    <a:pt x="46460" y="415468"/>
                    <a:pt x="33555" y="402497"/>
                  </a:cubicBezTo>
                  <a:cubicBezTo>
                    <a:pt x="20566" y="389611"/>
                    <a:pt x="14113" y="374046"/>
                    <a:pt x="14113" y="355972"/>
                  </a:cubicBezTo>
                  <a:lnTo>
                    <a:pt x="14113" y="65939"/>
                  </a:lnTo>
                  <a:cubicBezTo>
                    <a:pt x="14113" y="47781"/>
                    <a:pt x="20566" y="32300"/>
                    <a:pt x="33555" y="19414"/>
                  </a:cubicBezTo>
                  <a:cubicBezTo>
                    <a:pt x="46460" y="6443"/>
                    <a:pt x="61962" y="0"/>
                    <a:pt x="8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1587500" y="900113"/>
            <a:ext cx="5345113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深圳市凯特电子有限公司成立于</a:t>
            </a:r>
            <a:r>
              <a:rPr lang="en-US" altLang="zh-CN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2003</a:t>
            </a:r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年，二十载风雨兼程，凯特电子在电容器行业励精图治，始终坚持“品质第一”、“客户至上”的发展理念，时至今日公司已发展成为一家电容器年产量达</a:t>
            </a:r>
            <a:r>
              <a:rPr lang="en-US" altLang="zh-CN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21</a:t>
            </a:r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亿多只，员工总数近</a:t>
            </a:r>
            <a:r>
              <a:rPr lang="en-US" altLang="zh-CN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300</a:t>
            </a:r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人，自有厂房面积</a:t>
            </a:r>
            <a:r>
              <a:rPr lang="en-US" altLang="zh-CN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万多平方米，是一家专业从事全系列铝电解电容器研发、生产、销售和服务于一体的国家级高新技术企业。</a:t>
            </a:r>
            <a:endParaRPr lang="en-US" altLang="zh-CN" b="1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 本公司产品工艺优良，外型美观，质量稳定可靠，广泛应用于新能源、光伏逆变器、</a:t>
            </a:r>
            <a:r>
              <a:rPr lang="en-US" altLang="zh-CN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LED </a:t>
            </a:r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灯、</a:t>
            </a:r>
            <a:r>
              <a:rPr lang="en-US" altLang="zh-CN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LED</a:t>
            </a:r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驱动电源、适配器、充电器、开关电源、节能灯、家用电器及医疗设备等电子产品领域上。</a:t>
            </a:r>
            <a:endParaRPr lang="en-US" altLang="zh-CN" b="1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 本公司拥有技术深厚和经验丰富的研发团队，具有电容器行业应用解决方案的高级技术人才，让公司始终走在行业发展的前沿，并先后获得了：国家高新技术企业认证，</a:t>
            </a:r>
            <a:r>
              <a:rPr lang="en-US" altLang="zh-CN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ISO9001</a:t>
            </a:r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ISO14001</a:t>
            </a:r>
            <a:r>
              <a:rPr lang="zh-CN" altLang="en-US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质量管理体系认证证书，专精特新企业等多项荣誉，并取得了多项发明专利和实用新型专利。</a:t>
            </a:r>
            <a:endParaRPr lang="en-US" altLang="zh-CN" b="1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40" name="object 2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8441" name="object 3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8442" name="object 4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179388" y="109538"/>
            <a:ext cx="2222500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Aft>
                <a:spcPts val="0"/>
              </a:spcAft>
              <a:defRPr/>
            </a:pPr>
            <a:r>
              <a:rPr lang="zh-CN" altLang="en-US" sz="3200" b="1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公司概</a:t>
            </a:r>
            <a:r>
              <a:rPr lang="zh-CN" altLang="en-US" sz="3200" b="1" spc="5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述</a:t>
            </a:r>
            <a:endParaRPr lang="zh-CN" altLang="en-US" sz="3200" b="1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4274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4275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研发方向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4277" name="Group 73"/>
          <p:cNvGrpSpPr>
            <a:grpSpLocks/>
          </p:cNvGrpSpPr>
          <p:nvPr/>
        </p:nvGrpSpPr>
        <p:grpSpPr bwMode="auto">
          <a:xfrm>
            <a:off x="1258888" y="1077913"/>
            <a:ext cx="9194800" cy="5089525"/>
            <a:chOff x="793" y="618"/>
            <a:chExt cx="4763" cy="3267"/>
          </a:xfrm>
        </p:grpSpPr>
        <p:sp>
          <p:nvSpPr>
            <p:cNvPr id="54278" name="AutoShape 8"/>
            <p:cNvSpPr>
              <a:spLocks noChangeArrowheads="1"/>
            </p:cNvSpPr>
            <p:nvPr/>
          </p:nvSpPr>
          <p:spPr bwMode="auto">
            <a:xfrm>
              <a:off x="2472" y="1798"/>
              <a:ext cx="1043" cy="953"/>
            </a:xfrm>
            <a:prstGeom prst="flowChartPrepa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Technology</a:t>
              </a:r>
            </a:p>
            <a:p>
              <a:pPr algn="ctr"/>
              <a:r>
                <a:rPr lang="en-US" altLang="zh-CN" sz="1200">
                  <a:ea typeface="微软雅黑" pitchFamily="34" charset="-122"/>
                </a:rPr>
                <a:t>Direction</a:t>
              </a:r>
            </a:p>
            <a:p>
              <a:pPr algn="ctr"/>
              <a:r>
                <a:rPr lang="zh-CN" altLang="en-US" sz="1200" b="1">
                  <a:solidFill>
                    <a:srgbClr val="002060"/>
                  </a:solidFill>
                  <a:ea typeface="微软雅黑" pitchFamily="34" charset="-122"/>
                </a:rPr>
                <a:t>研发方向</a:t>
              </a:r>
            </a:p>
          </p:txBody>
        </p:sp>
        <p:sp>
          <p:nvSpPr>
            <p:cNvPr id="54279" name="Line 12"/>
            <p:cNvSpPr>
              <a:spLocks noChangeShapeType="1"/>
            </p:cNvSpPr>
            <p:nvPr/>
          </p:nvSpPr>
          <p:spPr bwMode="auto">
            <a:xfrm>
              <a:off x="3515" y="2252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0" name="Line 13"/>
            <p:cNvSpPr>
              <a:spLocks noChangeShapeType="1"/>
            </p:cNvSpPr>
            <p:nvPr/>
          </p:nvSpPr>
          <p:spPr bwMode="auto">
            <a:xfrm flipV="1">
              <a:off x="3288" y="618"/>
              <a:ext cx="1180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1" name="Line 14"/>
            <p:cNvSpPr>
              <a:spLocks noChangeShapeType="1"/>
            </p:cNvSpPr>
            <p:nvPr/>
          </p:nvSpPr>
          <p:spPr bwMode="auto">
            <a:xfrm flipH="1" flipV="1">
              <a:off x="1973" y="664"/>
              <a:ext cx="726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2" name="Line 15"/>
            <p:cNvSpPr>
              <a:spLocks noChangeShapeType="1"/>
            </p:cNvSpPr>
            <p:nvPr/>
          </p:nvSpPr>
          <p:spPr bwMode="auto">
            <a:xfrm flipH="1">
              <a:off x="793" y="2252"/>
              <a:ext cx="16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3" name="Line 16"/>
            <p:cNvSpPr>
              <a:spLocks noChangeShapeType="1"/>
            </p:cNvSpPr>
            <p:nvPr/>
          </p:nvSpPr>
          <p:spPr bwMode="auto">
            <a:xfrm flipH="1">
              <a:off x="2018" y="2751"/>
              <a:ext cx="635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4" name="Line 17"/>
            <p:cNvSpPr>
              <a:spLocks noChangeShapeType="1"/>
            </p:cNvSpPr>
            <p:nvPr/>
          </p:nvSpPr>
          <p:spPr bwMode="auto">
            <a:xfrm>
              <a:off x="3288" y="2751"/>
              <a:ext cx="1134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4285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1571"/>
              <a:ext cx="48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6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0" y="2205"/>
              <a:ext cx="4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98" y="2751"/>
              <a:ext cx="46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8" name="Picture 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81" y="2751"/>
              <a:ext cx="4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9" name="Picture 2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73" y="2161"/>
              <a:ext cx="46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0" name="Picture 2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36" y="1571"/>
              <a:ext cx="48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91" name="Rectangle 24"/>
            <p:cNvSpPr>
              <a:spLocks noChangeArrowheads="1"/>
            </p:cNvSpPr>
            <p:nvPr/>
          </p:nvSpPr>
          <p:spPr bwMode="auto">
            <a:xfrm>
              <a:off x="3560" y="1526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1K</a:t>
              </a:r>
            </a:p>
          </p:txBody>
        </p:sp>
        <p:sp>
          <p:nvSpPr>
            <p:cNvPr id="54292" name="Rectangle 25"/>
            <p:cNvSpPr>
              <a:spLocks noChangeArrowheads="1"/>
            </p:cNvSpPr>
            <p:nvPr/>
          </p:nvSpPr>
          <p:spPr bwMode="auto">
            <a:xfrm>
              <a:off x="3651" y="1435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2K</a:t>
              </a:r>
            </a:p>
          </p:txBody>
        </p:sp>
        <p:sp>
          <p:nvSpPr>
            <p:cNvPr id="54293" name="Rectangle 26"/>
            <p:cNvSpPr>
              <a:spLocks noChangeArrowheads="1"/>
            </p:cNvSpPr>
            <p:nvPr/>
          </p:nvSpPr>
          <p:spPr bwMode="auto">
            <a:xfrm>
              <a:off x="3742" y="1345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3K</a:t>
              </a:r>
            </a:p>
          </p:txBody>
        </p:sp>
        <p:sp>
          <p:nvSpPr>
            <p:cNvPr id="54294" name="Rectangle 27"/>
            <p:cNvSpPr>
              <a:spLocks noChangeArrowheads="1"/>
            </p:cNvSpPr>
            <p:nvPr/>
          </p:nvSpPr>
          <p:spPr bwMode="auto">
            <a:xfrm>
              <a:off x="3833" y="1254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5K</a:t>
              </a:r>
            </a:p>
          </p:txBody>
        </p:sp>
        <p:sp>
          <p:nvSpPr>
            <p:cNvPr id="54295" name="Rectangle 28"/>
            <p:cNvSpPr>
              <a:spLocks noChangeArrowheads="1"/>
            </p:cNvSpPr>
            <p:nvPr/>
          </p:nvSpPr>
          <p:spPr bwMode="auto">
            <a:xfrm>
              <a:off x="3969" y="1118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8K</a:t>
              </a:r>
            </a:p>
          </p:txBody>
        </p:sp>
        <p:sp>
          <p:nvSpPr>
            <p:cNvPr id="54296" name="Rectangle 29"/>
            <p:cNvSpPr>
              <a:spLocks noChangeArrowheads="1"/>
            </p:cNvSpPr>
            <p:nvPr/>
          </p:nvSpPr>
          <p:spPr bwMode="auto">
            <a:xfrm>
              <a:off x="4105" y="982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10K</a:t>
              </a:r>
            </a:p>
          </p:txBody>
        </p:sp>
        <p:sp>
          <p:nvSpPr>
            <p:cNvPr id="54297" name="Rectangle 30"/>
            <p:cNvSpPr>
              <a:spLocks noChangeArrowheads="1"/>
            </p:cNvSpPr>
            <p:nvPr/>
          </p:nvSpPr>
          <p:spPr bwMode="auto">
            <a:xfrm>
              <a:off x="4241" y="846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12K</a:t>
              </a:r>
            </a:p>
          </p:txBody>
        </p:sp>
        <p:sp>
          <p:nvSpPr>
            <p:cNvPr id="54298" name="Rectangle 31"/>
            <p:cNvSpPr>
              <a:spLocks noChangeArrowheads="1"/>
            </p:cNvSpPr>
            <p:nvPr/>
          </p:nvSpPr>
          <p:spPr bwMode="auto">
            <a:xfrm>
              <a:off x="3379" y="1389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altLang="zh-CN" sz="1000">
                  <a:ea typeface="微软雅黑" pitchFamily="34" charset="-122"/>
                </a:rPr>
                <a:t>GR/KM/KS/KF/LL/NH</a:t>
              </a:r>
            </a:p>
          </p:txBody>
        </p:sp>
        <p:sp>
          <p:nvSpPr>
            <p:cNvPr id="54299" name="Rectangle 32"/>
            <p:cNvSpPr>
              <a:spLocks noChangeArrowheads="1"/>
            </p:cNvSpPr>
            <p:nvPr/>
          </p:nvSpPr>
          <p:spPr bwMode="auto">
            <a:xfrm>
              <a:off x="3379" y="1298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altLang="zh-CN" sz="1200">
                  <a:ea typeface="微软雅黑" pitchFamily="34" charset="-122"/>
                </a:rPr>
                <a:t>RL/GF/GE/RA/BD</a:t>
              </a:r>
            </a:p>
          </p:txBody>
        </p:sp>
        <p:sp>
          <p:nvSpPr>
            <p:cNvPr id="54300" name="Rectangle 33"/>
            <p:cNvSpPr>
              <a:spLocks noChangeArrowheads="1"/>
            </p:cNvSpPr>
            <p:nvPr/>
          </p:nvSpPr>
          <p:spPr bwMode="auto">
            <a:xfrm>
              <a:off x="3470" y="1208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altLang="zh-CN" sz="1200">
                  <a:ea typeface="微软雅黑" pitchFamily="34" charset="-122"/>
                </a:rPr>
                <a:t>RB</a:t>
              </a:r>
            </a:p>
          </p:txBody>
        </p:sp>
        <p:sp>
          <p:nvSpPr>
            <p:cNvPr id="54301" name="Rectangle 34"/>
            <p:cNvSpPr>
              <a:spLocks noChangeArrowheads="1"/>
            </p:cNvSpPr>
            <p:nvPr/>
          </p:nvSpPr>
          <p:spPr bwMode="auto">
            <a:xfrm>
              <a:off x="3606" y="1118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altLang="zh-CN" sz="1200">
                  <a:ea typeface="微软雅黑" pitchFamily="34" charset="-122"/>
                </a:rPr>
                <a:t>RR</a:t>
              </a:r>
            </a:p>
          </p:txBody>
        </p:sp>
        <p:sp>
          <p:nvSpPr>
            <p:cNvPr id="54302" name="Rectangle 35"/>
            <p:cNvSpPr>
              <a:spLocks noChangeArrowheads="1"/>
            </p:cNvSpPr>
            <p:nvPr/>
          </p:nvSpPr>
          <p:spPr bwMode="auto">
            <a:xfrm>
              <a:off x="3696" y="1027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altLang="zh-CN" sz="1200">
                  <a:ea typeface="微软雅黑" pitchFamily="34" charset="-122"/>
                </a:rPr>
                <a:t>RT</a:t>
              </a:r>
            </a:p>
          </p:txBody>
        </p:sp>
        <p:sp>
          <p:nvSpPr>
            <p:cNvPr id="54303" name="Text Box 36"/>
            <p:cNvSpPr txBox="1">
              <a:spLocks noChangeArrowheads="1"/>
            </p:cNvSpPr>
            <p:nvPr/>
          </p:nvSpPr>
          <p:spPr bwMode="auto">
            <a:xfrm>
              <a:off x="3976" y="2297"/>
              <a:ext cx="23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IECQ</a:t>
              </a:r>
            </a:p>
          </p:txBody>
        </p:sp>
        <p:sp>
          <p:nvSpPr>
            <p:cNvPr id="54304" name="Text Box 37"/>
            <p:cNvSpPr txBox="1">
              <a:spLocks noChangeArrowheads="1"/>
            </p:cNvSpPr>
            <p:nvPr/>
          </p:nvSpPr>
          <p:spPr bwMode="auto">
            <a:xfrm>
              <a:off x="4155" y="2252"/>
              <a:ext cx="23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ISO9000</a:t>
              </a:r>
            </a:p>
          </p:txBody>
        </p:sp>
        <p:sp>
          <p:nvSpPr>
            <p:cNvPr id="54305" name="Text Box 38"/>
            <p:cNvSpPr txBox="1">
              <a:spLocks noChangeArrowheads="1"/>
            </p:cNvSpPr>
            <p:nvPr/>
          </p:nvSpPr>
          <p:spPr bwMode="auto">
            <a:xfrm>
              <a:off x="4292" y="2252"/>
              <a:ext cx="233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QS-9000</a:t>
              </a:r>
            </a:p>
          </p:txBody>
        </p:sp>
        <p:sp>
          <p:nvSpPr>
            <p:cNvPr id="54306" name="Text Box 39"/>
            <p:cNvSpPr txBox="1">
              <a:spLocks noChangeArrowheads="1"/>
            </p:cNvSpPr>
            <p:nvPr/>
          </p:nvSpPr>
          <p:spPr bwMode="auto">
            <a:xfrm>
              <a:off x="4428" y="2252"/>
              <a:ext cx="233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ISO14000</a:t>
              </a:r>
            </a:p>
          </p:txBody>
        </p:sp>
        <p:sp>
          <p:nvSpPr>
            <p:cNvPr id="54307" name="Text Box 40"/>
            <p:cNvSpPr txBox="1">
              <a:spLocks noChangeArrowheads="1"/>
            </p:cNvSpPr>
            <p:nvPr/>
          </p:nvSpPr>
          <p:spPr bwMode="auto">
            <a:xfrm>
              <a:off x="4564" y="2252"/>
              <a:ext cx="233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TS16949</a:t>
              </a:r>
            </a:p>
          </p:txBody>
        </p:sp>
        <p:sp>
          <p:nvSpPr>
            <p:cNvPr id="54308" name="Text Box 41"/>
            <p:cNvSpPr txBox="1">
              <a:spLocks noChangeArrowheads="1"/>
            </p:cNvSpPr>
            <p:nvPr/>
          </p:nvSpPr>
          <p:spPr bwMode="auto">
            <a:xfrm>
              <a:off x="3651" y="2977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screw</a:t>
              </a:r>
            </a:p>
          </p:txBody>
        </p:sp>
        <p:sp>
          <p:nvSpPr>
            <p:cNvPr id="54309" name="Text Box 42"/>
            <p:cNvSpPr txBox="1">
              <a:spLocks noChangeArrowheads="1"/>
            </p:cNvSpPr>
            <p:nvPr/>
          </p:nvSpPr>
          <p:spPr bwMode="auto">
            <a:xfrm>
              <a:off x="3787" y="3113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Snap-in</a:t>
              </a:r>
            </a:p>
          </p:txBody>
        </p:sp>
        <p:sp>
          <p:nvSpPr>
            <p:cNvPr id="54310" name="Text Box 43"/>
            <p:cNvSpPr txBox="1">
              <a:spLocks noChangeArrowheads="1"/>
            </p:cNvSpPr>
            <p:nvPr/>
          </p:nvSpPr>
          <p:spPr bwMode="auto">
            <a:xfrm>
              <a:off x="3923" y="3249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dip</a:t>
              </a:r>
            </a:p>
          </p:txBody>
        </p:sp>
        <p:sp>
          <p:nvSpPr>
            <p:cNvPr id="54311" name="Text Box 44"/>
            <p:cNvSpPr txBox="1">
              <a:spLocks noChangeArrowheads="1"/>
            </p:cNvSpPr>
            <p:nvPr/>
          </p:nvSpPr>
          <p:spPr bwMode="auto">
            <a:xfrm>
              <a:off x="4059" y="3385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Dip miniature</a:t>
              </a:r>
            </a:p>
          </p:txBody>
        </p:sp>
        <p:sp>
          <p:nvSpPr>
            <p:cNvPr id="54312" name="Text Box 45"/>
            <p:cNvSpPr txBox="1">
              <a:spLocks noChangeArrowheads="1"/>
            </p:cNvSpPr>
            <p:nvPr/>
          </p:nvSpPr>
          <p:spPr bwMode="auto">
            <a:xfrm>
              <a:off x="4286" y="3702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SMD</a:t>
              </a:r>
            </a:p>
          </p:txBody>
        </p:sp>
        <p:sp>
          <p:nvSpPr>
            <p:cNvPr id="54313" name="Text Box 46"/>
            <p:cNvSpPr txBox="1">
              <a:spLocks noChangeArrowheads="1"/>
            </p:cNvSpPr>
            <p:nvPr/>
          </p:nvSpPr>
          <p:spPr bwMode="auto">
            <a:xfrm>
              <a:off x="2562" y="2932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120mR</a:t>
              </a:r>
            </a:p>
          </p:txBody>
        </p:sp>
        <p:sp>
          <p:nvSpPr>
            <p:cNvPr id="54314" name="Text Box 47"/>
            <p:cNvSpPr txBox="1">
              <a:spLocks noChangeArrowheads="1"/>
            </p:cNvSpPr>
            <p:nvPr/>
          </p:nvSpPr>
          <p:spPr bwMode="auto">
            <a:xfrm>
              <a:off x="2472" y="3068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100mR</a:t>
              </a:r>
            </a:p>
          </p:txBody>
        </p:sp>
        <p:sp>
          <p:nvSpPr>
            <p:cNvPr id="54315" name="Text Box 48"/>
            <p:cNvSpPr txBox="1">
              <a:spLocks noChangeArrowheads="1"/>
            </p:cNvSpPr>
            <p:nvPr/>
          </p:nvSpPr>
          <p:spPr bwMode="auto">
            <a:xfrm>
              <a:off x="2426" y="3159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55mR</a:t>
              </a:r>
            </a:p>
          </p:txBody>
        </p:sp>
        <p:sp>
          <p:nvSpPr>
            <p:cNvPr id="54316" name="Text Box 49"/>
            <p:cNvSpPr txBox="1">
              <a:spLocks noChangeArrowheads="1"/>
            </p:cNvSpPr>
            <p:nvPr/>
          </p:nvSpPr>
          <p:spPr bwMode="auto">
            <a:xfrm>
              <a:off x="2336" y="3295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27mR</a:t>
              </a:r>
            </a:p>
          </p:txBody>
        </p:sp>
        <p:sp>
          <p:nvSpPr>
            <p:cNvPr id="54317" name="Text Box 50"/>
            <p:cNvSpPr txBox="1">
              <a:spLocks noChangeArrowheads="1"/>
            </p:cNvSpPr>
            <p:nvPr/>
          </p:nvSpPr>
          <p:spPr bwMode="auto">
            <a:xfrm>
              <a:off x="2290" y="3431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25mR</a:t>
              </a:r>
            </a:p>
          </p:txBody>
        </p:sp>
        <p:sp>
          <p:nvSpPr>
            <p:cNvPr id="54318" name="Text Box 51"/>
            <p:cNvSpPr txBox="1">
              <a:spLocks noChangeArrowheads="1"/>
            </p:cNvSpPr>
            <p:nvPr/>
          </p:nvSpPr>
          <p:spPr bwMode="auto">
            <a:xfrm>
              <a:off x="2200" y="3522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22mR</a:t>
              </a:r>
            </a:p>
          </p:txBody>
        </p:sp>
        <p:sp>
          <p:nvSpPr>
            <p:cNvPr id="54319" name="Text Box 52"/>
            <p:cNvSpPr txBox="1">
              <a:spLocks noChangeArrowheads="1"/>
            </p:cNvSpPr>
            <p:nvPr/>
          </p:nvSpPr>
          <p:spPr bwMode="auto">
            <a:xfrm>
              <a:off x="2154" y="3658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20mR</a:t>
              </a:r>
            </a:p>
          </p:txBody>
        </p:sp>
        <p:sp>
          <p:nvSpPr>
            <p:cNvPr id="54320" name="Text Box 53"/>
            <p:cNvSpPr txBox="1">
              <a:spLocks noChangeArrowheads="1"/>
            </p:cNvSpPr>
            <p:nvPr/>
          </p:nvSpPr>
          <p:spPr bwMode="auto">
            <a:xfrm>
              <a:off x="1753" y="2252"/>
              <a:ext cx="23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85C</a:t>
              </a:r>
            </a:p>
          </p:txBody>
        </p:sp>
        <p:sp>
          <p:nvSpPr>
            <p:cNvPr id="54321" name="Text Box 54"/>
            <p:cNvSpPr txBox="1">
              <a:spLocks noChangeArrowheads="1"/>
            </p:cNvSpPr>
            <p:nvPr/>
          </p:nvSpPr>
          <p:spPr bwMode="auto">
            <a:xfrm>
              <a:off x="1617" y="2252"/>
              <a:ext cx="23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105C</a:t>
              </a:r>
            </a:p>
          </p:txBody>
        </p:sp>
        <p:sp>
          <p:nvSpPr>
            <p:cNvPr id="54322" name="Text Box 55"/>
            <p:cNvSpPr txBox="1">
              <a:spLocks noChangeArrowheads="1"/>
            </p:cNvSpPr>
            <p:nvPr/>
          </p:nvSpPr>
          <p:spPr bwMode="auto">
            <a:xfrm>
              <a:off x="1481" y="2252"/>
              <a:ext cx="23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125C</a:t>
              </a:r>
            </a:p>
          </p:txBody>
        </p:sp>
        <p:sp>
          <p:nvSpPr>
            <p:cNvPr id="54323" name="Text Box 56"/>
            <p:cNvSpPr txBox="1">
              <a:spLocks noChangeArrowheads="1"/>
            </p:cNvSpPr>
            <p:nvPr/>
          </p:nvSpPr>
          <p:spPr bwMode="auto">
            <a:xfrm>
              <a:off x="1300" y="2252"/>
              <a:ext cx="23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130C</a:t>
              </a:r>
            </a:p>
          </p:txBody>
        </p:sp>
        <p:sp>
          <p:nvSpPr>
            <p:cNvPr id="54324" name="Text Box 57"/>
            <p:cNvSpPr txBox="1">
              <a:spLocks noChangeArrowheads="1"/>
            </p:cNvSpPr>
            <p:nvPr/>
          </p:nvSpPr>
          <p:spPr bwMode="auto">
            <a:xfrm>
              <a:off x="1164" y="2252"/>
              <a:ext cx="23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140C</a:t>
              </a:r>
            </a:p>
          </p:txBody>
        </p:sp>
        <p:sp>
          <p:nvSpPr>
            <p:cNvPr id="54325" name="Text Box 58"/>
            <p:cNvSpPr txBox="1">
              <a:spLocks noChangeArrowheads="1"/>
            </p:cNvSpPr>
            <p:nvPr/>
          </p:nvSpPr>
          <p:spPr bwMode="auto">
            <a:xfrm>
              <a:off x="2562" y="1434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0.9A</a:t>
              </a:r>
            </a:p>
          </p:txBody>
        </p:sp>
        <p:sp>
          <p:nvSpPr>
            <p:cNvPr id="54326" name="Text Box 59"/>
            <p:cNvSpPr txBox="1">
              <a:spLocks noChangeArrowheads="1"/>
            </p:cNvSpPr>
            <p:nvPr/>
          </p:nvSpPr>
          <p:spPr bwMode="auto">
            <a:xfrm>
              <a:off x="2517" y="1345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1.2A</a:t>
              </a:r>
            </a:p>
          </p:txBody>
        </p:sp>
        <p:sp>
          <p:nvSpPr>
            <p:cNvPr id="54327" name="Text Box 60"/>
            <p:cNvSpPr txBox="1">
              <a:spLocks noChangeArrowheads="1"/>
            </p:cNvSpPr>
            <p:nvPr/>
          </p:nvSpPr>
          <p:spPr bwMode="auto">
            <a:xfrm>
              <a:off x="2426" y="1208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1.4A</a:t>
              </a:r>
            </a:p>
          </p:txBody>
        </p:sp>
        <p:sp>
          <p:nvSpPr>
            <p:cNvPr id="54328" name="Text Box 61"/>
            <p:cNvSpPr txBox="1">
              <a:spLocks noChangeArrowheads="1"/>
            </p:cNvSpPr>
            <p:nvPr/>
          </p:nvSpPr>
          <p:spPr bwMode="auto">
            <a:xfrm>
              <a:off x="2290" y="1027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1.82A</a:t>
              </a:r>
            </a:p>
          </p:txBody>
        </p:sp>
        <p:sp>
          <p:nvSpPr>
            <p:cNvPr id="54329" name="Text Box 62"/>
            <p:cNvSpPr txBox="1">
              <a:spLocks noChangeArrowheads="1"/>
            </p:cNvSpPr>
            <p:nvPr/>
          </p:nvSpPr>
          <p:spPr bwMode="auto">
            <a:xfrm>
              <a:off x="1753" y="1798"/>
              <a:ext cx="23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GR</a:t>
              </a:r>
            </a:p>
          </p:txBody>
        </p:sp>
        <p:sp>
          <p:nvSpPr>
            <p:cNvPr id="54330" name="Text Box 63"/>
            <p:cNvSpPr txBox="1">
              <a:spLocks noChangeArrowheads="1"/>
            </p:cNvSpPr>
            <p:nvPr/>
          </p:nvSpPr>
          <p:spPr bwMode="auto">
            <a:xfrm>
              <a:off x="1502" y="1435"/>
              <a:ext cx="34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KM/KS/KF/LL/NH/RL/G………</a:t>
              </a:r>
            </a:p>
          </p:txBody>
        </p:sp>
        <p:sp>
          <p:nvSpPr>
            <p:cNvPr id="54331" name="Text Box 64"/>
            <p:cNvSpPr txBox="1">
              <a:spLocks noChangeArrowheads="1"/>
            </p:cNvSpPr>
            <p:nvPr/>
          </p:nvSpPr>
          <p:spPr bwMode="auto">
            <a:xfrm>
              <a:off x="1513" y="1435"/>
              <a:ext cx="23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RA</a:t>
              </a:r>
            </a:p>
          </p:txBody>
        </p:sp>
        <p:sp>
          <p:nvSpPr>
            <p:cNvPr id="54332" name="Text Box 65"/>
            <p:cNvSpPr txBox="1">
              <a:spLocks noChangeArrowheads="1"/>
            </p:cNvSpPr>
            <p:nvPr/>
          </p:nvSpPr>
          <p:spPr bwMode="auto">
            <a:xfrm>
              <a:off x="1300" y="1435"/>
              <a:ext cx="23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1200">
                  <a:ea typeface="微软雅黑" pitchFamily="34" charset="-122"/>
                </a:rPr>
                <a:t>BD</a:t>
              </a:r>
            </a:p>
          </p:txBody>
        </p:sp>
        <p:sp>
          <p:nvSpPr>
            <p:cNvPr id="54333" name="Rectangle 66"/>
            <p:cNvSpPr>
              <a:spLocks noChangeArrowheads="1"/>
            </p:cNvSpPr>
            <p:nvPr/>
          </p:nvSpPr>
          <p:spPr bwMode="auto">
            <a:xfrm>
              <a:off x="2200" y="1481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RB</a:t>
              </a:r>
            </a:p>
          </p:txBody>
        </p:sp>
        <p:sp>
          <p:nvSpPr>
            <p:cNvPr id="54334" name="Rectangle 67"/>
            <p:cNvSpPr>
              <a:spLocks noChangeArrowheads="1"/>
            </p:cNvSpPr>
            <p:nvPr/>
          </p:nvSpPr>
          <p:spPr bwMode="auto">
            <a:xfrm>
              <a:off x="2154" y="1390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RR</a:t>
              </a:r>
            </a:p>
          </p:txBody>
        </p:sp>
        <p:sp>
          <p:nvSpPr>
            <p:cNvPr id="54335" name="Rectangle 68"/>
            <p:cNvSpPr>
              <a:spLocks noChangeArrowheads="1"/>
            </p:cNvSpPr>
            <p:nvPr/>
          </p:nvSpPr>
          <p:spPr bwMode="auto">
            <a:xfrm>
              <a:off x="2064" y="1299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RT</a:t>
              </a:r>
            </a:p>
          </p:txBody>
        </p:sp>
        <p:sp>
          <p:nvSpPr>
            <p:cNvPr id="54336" name="Rectangle 69"/>
            <p:cNvSpPr>
              <a:spLocks noChangeArrowheads="1"/>
            </p:cNvSpPr>
            <p:nvPr/>
          </p:nvSpPr>
          <p:spPr bwMode="auto">
            <a:xfrm>
              <a:off x="2154" y="2932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LL</a:t>
              </a:r>
            </a:p>
          </p:txBody>
        </p:sp>
        <p:sp>
          <p:nvSpPr>
            <p:cNvPr id="54337" name="Rectangle 70"/>
            <p:cNvSpPr>
              <a:spLocks noChangeArrowheads="1"/>
            </p:cNvSpPr>
            <p:nvPr/>
          </p:nvSpPr>
          <p:spPr bwMode="auto">
            <a:xfrm>
              <a:off x="2109" y="3068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GF</a:t>
              </a:r>
            </a:p>
          </p:txBody>
        </p:sp>
        <p:sp>
          <p:nvSpPr>
            <p:cNvPr id="54338" name="Rectangle 71"/>
            <p:cNvSpPr>
              <a:spLocks noChangeArrowheads="1"/>
            </p:cNvSpPr>
            <p:nvPr/>
          </p:nvSpPr>
          <p:spPr bwMode="auto">
            <a:xfrm>
              <a:off x="1882" y="3476"/>
              <a:ext cx="27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ea typeface="微软雅黑" pitchFamily="34" charset="-122"/>
                </a:rPr>
                <a:t>GE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22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23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技术路线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6325" name="object 18"/>
          <p:cNvSpPr>
            <a:spLocks noChangeArrowheads="1"/>
          </p:cNvSpPr>
          <p:nvPr/>
        </p:nvSpPr>
        <p:spPr bwMode="auto">
          <a:xfrm>
            <a:off x="3895725" y="1514475"/>
            <a:ext cx="2863850" cy="2925763"/>
          </a:xfrm>
          <a:custGeom>
            <a:avLst/>
            <a:gdLst>
              <a:gd name="T0" fmla="*/ 0 w 2317115"/>
              <a:gd name="T1" fmla="*/ 0 h 2496820"/>
              <a:gd name="T2" fmla="*/ 2317115 w 2317115"/>
              <a:gd name="T3" fmla="*/ 2496820 h 2496820"/>
            </a:gdLst>
            <a:ahLst/>
            <a:cxnLst/>
            <a:rect l="T0" t="T1" r="T2" b="T3"/>
            <a:pathLst>
              <a:path w="2317115" h="2496820">
                <a:moveTo>
                  <a:pt x="1593287" y="2496791"/>
                </a:moveTo>
                <a:lnTo>
                  <a:pt x="1552486" y="2495756"/>
                </a:lnTo>
                <a:lnTo>
                  <a:pt x="1511203" y="2492954"/>
                </a:lnTo>
                <a:lnTo>
                  <a:pt x="1469486" y="2488402"/>
                </a:lnTo>
                <a:lnTo>
                  <a:pt x="1427383" y="2482112"/>
                </a:lnTo>
                <a:lnTo>
                  <a:pt x="1384945" y="2474101"/>
                </a:lnTo>
                <a:lnTo>
                  <a:pt x="1342218" y="2464383"/>
                </a:lnTo>
                <a:lnTo>
                  <a:pt x="1299253" y="2452972"/>
                </a:lnTo>
                <a:lnTo>
                  <a:pt x="1256097" y="2439883"/>
                </a:lnTo>
                <a:lnTo>
                  <a:pt x="1212800" y="2425132"/>
                </a:lnTo>
                <a:lnTo>
                  <a:pt x="1169409" y="2408732"/>
                </a:lnTo>
                <a:lnTo>
                  <a:pt x="1125975" y="2390699"/>
                </a:lnTo>
                <a:lnTo>
                  <a:pt x="1082544" y="2371047"/>
                </a:lnTo>
                <a:lnTo>
                  <a:pt x="1039167" y="2349792"/>
                </a:lnTo>
                <a:lnTo>
                  <a:pt x="995892" y="2326947"/>
                </a:lnTo>
                <a:lnTo>
                  <a:pt x="952766" y="2302529"/>
                </a:lnTo>
                <a:lnTo>
                  <a:pt x="909840" y="2276550"/>
                </a:lnTo>
                <a:lnTo>
                  <a:pt x="867162" y="2249027"/>
                </a:lnTo>
                <a:lnTo>
                  <a:pt x="824780" y="2219974"/>
                </a:lnTo>
                <a:lnTo>
                  <a:pt x="782744" y="2189406"/>
                </a:lnTo>
                <a:lnTo>
                  <a:pt x="741101" y="2157337"/>
                </a:lnTo>
                <a:lnTo>
                  <a:pt x="699901" y="2123782"/>
                </a:lnTo>
                <a:lnTo>
                  <a:pt x="659191" y="2088756"/>
                </a:lnTo>
                <a:lnTo>
                  <a:pt x="619022" y="2052275"/>
                </a:lnTo>
                <a:lnTo>
                  <a:pt x="579442" y="2014351"/>
                </a:lnTo>
                <a:lnTo>
                  <a:pt x="540498" y="1975001"/>
                </a:lnTo>
                <a:lnTo>
                  <a:pt x="502241" y="1934240"/>
                </a:lnTo>
                <a:lnTo>
                  <a:pt x="464718" y="1892081"/>
                </a:lnTo>
                <a:lnTo>
                  <a:pt x="427979" y="1848539"/>
                </a:lnTo>
                <a:lnTo>
                  <a:pt x="392399" y="1804045"/>
                </a:lnTo>
                <a:lnTo>
                  <a:pt x="358328" y="1759050"/>
                </a:lnTo>
                <a:lnTo>
                  <a:pt x="325770" y="1713607"/>
                </a:lnTo>
                <a:lnTo>
                  <a:pt x="294730" y="1667764"/>
                </a:lnTo>
                <a:lnTo>
                  <a:pt x="265213" y="1621574"/>
                </a:lnTo>
                <a:lnTo>
                  <a:pt x="237223" y="1575086"/>
                </a:lnTo>
                <a:lnTo>
                  <a:pt x="210767" y="1528352"/>
                </a:lnTo>
                <a:lnTo>
                  <a:pt x="185848" y="1481421"/>
                </a:lnTo>
                <a:lnTo>
                  <a:pt x="162473" y="1434345"/>
                </a:lnTo>
                <a:lnTo>
                  <a:pt x="140645" y="1387174"/>
                </a:lnTo>
                <a:lnTo>
                  <a:pt x="120370" y="1339959"/>
                </a:lnTo>
                <a:lnTo>
                  <a:pt x="101652" y="1292750"/>
                </a:lnTo>
                <a:lnTo>
                  <a:pt x="84498" y="1245599"/>
                </a:lnTo>
                <a:lnTo>
                  <a:pt x="68911" y="1198555"/>
                </a:lnTo>
                <a:lnTo>
                  <a:pt x="54897" y="1151670"/>
                </a:lnTo>
                <a:lnTo>
                  <a:pt x="42461" y="1104993"/>
                </a:lnTo>
                <a:lnTo>
                  <a:pt x="31607" y="1058576"/>
                </a:lnTo>
                <a:lnTo>
                  <a:pt x="22341" y="1012470"/>
                </a:lnTo>
                <a:lnTo>
                  <a:pt x="14668" y="966724"/>
                </a:lnTo>
                <a:lnTo>
                  <a:pt x="8592" y="921390"/>
                </a:lnTo>
                <a:lnTo>
                  <a:pt x="4118" y="876519"/>
                </a:lnTo>
                <a:lnTo>
                  <a:pt x="1253" y="832160"/>
                </a:lnTo>
                <a:lnTo>
                  <a:pt x="0" y="788364"/>
                </a:lnTo>
                <a:lnTo>
                  <a:pt x="364" y="745183"/>
                </a:lnTo>
                <a:lnTo>
                  <a:pt x="2350" y="702666"/>
                </a:lnTo>
                <a:lnTo>
                  <a:pt x="5965" y="660865"/>
                </a:lnTo>
                <a:lnTo>
                  <a:pt x="11211" y="619830"/>
                </a:lnTo>
                <a:lnTo>
                  <a:pt x="18095" y="579612"/>
                </a:lnTo>
                <a:lnTo>
                  <a:pt x="26621" y="540260"/>
                </a:lnTo>
                <a:lnTo>
                  <a:pt x="36795" y="501827"/>
                </a:lnTo>
                <a:lnTo>
                  <a:pt x="48621" y="464363"/>
                </a:lnTo>
                <a:lnTo>
                  <a:pt x="62104" y="427917"/>
                </a:lnTo>
                <a:lnTo>
                  <a:pt x="77250" y="392542"/>
                </a:lnTo>
                <a:lnTo>
                  <a:pt x="94063" y="358287"/>
                </a:lnTo>
                <a:lnTo>
                  <a:pt x="132710" y="293341"/>
                </a:lnTo>
                <a:lnTo>
                  <a:pt x="178086" y="233485"/>
                </a:lnTo>
                <a:lnTo>
                  <a:pt x="230230" y="179124"/>
                </a:lnTo>
                <a:lnTo>
                  <a:pt x="288999" y="130846"/>
                </a:lnTo>
                <a:lnTo>
                  <a:pt x="352583" y="90139"/>
                </a:lnTo>
                <a:lnTo>
                  <a:pt x="420230" y="57150"/>
                </a:lnTo>
                <a:lnTo>
                  <a:pt x="491551" y="31759"/>
                </a:lnTo>
                <a:lnTo>
                  <a:pt x="528467" y="21877"/>
                </a:lnTo>
                <a:lnTo>
                  <a:pt x="566157" y="13850"/>
                </a:lnTo>
                <a:lnTo>
                  <a:pt x="604570" y="7663"/>
                </a:lnTo>
                <a:lnTo>
                  <a:pt x="643658" y="3302"/>
                </a:lnTo>
                <a:lnTo>
                  <a:pt x="683374" y="753"/>
                </a:lnTo>
                <a:lnTo>
                  <a:pt x="723667" y="0"/>
                </a:lnTo>
                <a:lnTo>
                  <a:pt x="764490" y="1028"/>
                </a:lnTo>
                <a:lnTo>
                  <a:pt x="805794" y="3823"/>
                </a:lnTo>
                <a:lnTo>
                  <a:pt x="847530" y="8370"/>
                </a:lnTo>
                <a:lnTo>
                  <a:pt x="889650" y="14654"/>
                </a:lnTo>
                <a:lnTo>
                  <a:pt x="932105" y="22660"/>
                </a:lnTo>
                <a:lnTo>
                  <a:pt x="974846" y="32374"/>
                </a:lnTo>
                <a:lnTo>
                  <a:pt x="1017825" y="43781"/>
                </a:lnTo>
                <a:lnTo>
                  <a:pt x="1060993" y="56866"/>
                </a:lnTo>
                <a:lnTo>
                  <a:pt x="1104302" y="71614"/>
                </a:lnTo>
                <a:lnTo>
                  <a:pt x="1147702" y="88010"/>
                </a:lnTo>
                <a:lnTo>
                  <a:pt x="1191146" y="106041"/>
                </a:lnTo>
                <a:lnTo>
                  <a:pt x="1234584" y="125690"/>
                </a:lnTo>
                <a:lnTo>
                  <a:pt x="1277968" y="146943"/>
                </a:lnTo>
                <a:lnTo>
                  <a:pt x="1321250" y="169786"/>
                </a:lnTo>
                <a:lnTo>
                  <a:pt x="1364381" y="194203"/>
                </a:lnTo>
                <a:lnTo>
                  <a:pt x="1407311" y="220180"/>
                </a:lnTo>
                <a:lnTo>
                  <a:pt x="1449993" y="247702"/>
                </a:lnTo>
                <a:lnTo>
                  <a:pt x="1492378" y="276754"/>
                </a:lnTo>
                <a:lnTo>
                  <a:pt x="1534418" y="307322"/>
                </a:lnTo>
                <a:lnTo>
                  <a:pt x="1576063" y="339390"/>
                </a:lnTo>
                <a:lnTo>
                  <a:pt x="1617265" y="372944"/>
                </a:lnTo>
                <a:lnTo>
                  <a:pt x="1657975" y="407970"/>
                </a:lnTo>
                <a:lnTo>
                  <a:pt x="1698145" y="444451"/>
                </a:lnTo>
                <a:lnTo>
                  <a:pt x="1737726" y="482374"/>
                </a:lnTo>
                <a:lnTo>
                  <a:pt x="1776670" y="521724"/>
                </a:lnTo>
                <a:lnTo>
                  <a:pt x="1814928" y="562486"/>
                </a:lnTo>
                <a:lnTo>
                  <a:pt x="1852450" y="604645"/>
                </a:lnTo>
                <a:lnTo>
                  <a:pt x="1889190" y="648186"/>
                </a:lnTo>
                <a:lnTo>
                  <a:pt x="1924769" y="692681"/>
                </a:lnTo>
                <a:lnTo>
                  <a:pt x="1958840" y="737675"/>
                </a:lnTo>
                <a:lnTo>
                  <a:pt x="1991398" y="783119"/>
                </a:lnTo>
                <a:lnTo>
                  <a:pt x="2022438" y="828961"/>
                </a:lnTo>
                <a:lnTo>
                  <a:pt x="2051955" y="875152"/>
                </a:lnTo>
                <a:lnTo>
                  <a:pt x="2079943" y="921640"/>
                </a:lnTo>
                <a:lnTo>
                  <a:pt x="2106398" y="968375"/>
                </a:lnTo>
                <a:lnTo>
                  <a:pt x="2131315" y="1015306"/>
                </a:lnTo>
                <a:lnTo>
                  <a:pt x="2154689" y="1062382"/>
                </a:lnTo>
                <a:lnTo>
                  <a:pt x="2176514" y="1109554"/>
                </a:lnTo>
                <a:lnTo>
                  <a:pt x="2196786" y="1156770"/>
                </a:lnTo>
                <a:lnTo>
                  <a:pt x="2215499" y="1203980"/>
                </a:lnTo>
                <a:lnTo>
                  <a:pt x="2232649" y="1251133"/>
                </a:lnTo>
                <a:lnTo>
                  <a:pt x="2248231" y="1298178"/>
                </a:lnTo>
                <a:lnTo>
                  <a:pt x="2262238" y="1345066"/>
                </a:lnTo>
                <a:lnTo>
                  <a:pt x="2274668" y="1391744"/>
                </a:lnTo>
                <a:lnTo>
                  <a:pt x="2285513" y="1438163"/>
                </a:lnTo>
                <a:lnTo>
                  <a:pt x="2294770" y="1484273"/>
                </a:lnTo>
                <a:lnTo>
                  <a:pt x="2302434" y="1530021"/>
                </a:lnTo>
                <a:lnTo>
                  <a:pt x="2308499" y="1575358"/>
                </a:lnTo>
                <a:lnTo>
                  <a:pt x="2312960" y="1620234"/>
                </a:lnTo>
                <a:lnTo>
                  <a:pt x="2315812" y="1664597"/>
                </a:lnTo>
                <a:lnTo>
                  <a:pt x="2317050" y="1708397"/>
                </a:lnTo>
                <a:lnTo>
                  <a:pt x="2316670" y="1751583"/>
                </a:lnTo>
                <a:lnTo>
                  <a:pt x="2314665" y="1794105"/>
                </a:lnTo>
                <a:lnTo>
                  <a:pt x="2311032" y="1835912"/>
                </a:lnTo>
                <a:lnTo>
                  <a:pt x="2305765" y="1876953"/>
                </a:lnTo>
                <a:lnTo>
                  <a:pt x="2298859" y="1917178"/>
                </a:lnTo>
                <a:lnTo>
                  <a:pt x="2290309" y="1956537"/>
                </a:lnTo>
                <a:lnTo>
                  <a:pt x="2280110" y="1994978"/>
                </a:lnTo>
                <a:lnTo>
                  <a:pt x="2268256" y="2032450"/>
                </a:lnTo>
                <a:lnTo>
                  <a:pt x="2254744" y="2068905"/>
                </a:lnTo>
                <a:lnTo>
                  <a:pt x="2239568" y="2104289"/>
                </a:lnTo>
                <a:lnTo>
                  <a:pt x="2222722" y="2138554"/>
                </a:lnTo>
                <a:lnTo>
                  <a:pt x="2184003" y="2203522"/>
                </a:lnTo>
                <a:lnTo>
                  <a:pt x="2138547" y="2263402"/>
                </a:lnTo>
                <a:lnTo>
                  <a:pt x="2086313" y="2317790"/>
                </a:lnTo>
                <a:lnTo>
                  <a:pt x="2027544" y="2366068"/>
                </a:lnTo>
                <a:lnTo>
                  <a:pt x="1964049" y="2406748"/>
                </a:lnTo>
                <a:lnTo>
                  <a:pt x="1896483" y="2439713"/>
                </a:lnTo>
                <a:lnTo>
                  <a:pt x="1825234" y="2465082"/>
                </a:lnTo>
                <a:lnTo>
                  <a:pt x="1788350" y="2474955"/>
                </a:lnTo>
                <a:lnTo>
                  <a:pt x="1750692" y="2482972"/>
                </a:lnTo>
                <a:lnTo>
                  <a:pt x="1712308" y="2489150"/>
                </a:lnTo>
                <a:lnTo>
                  <a:pt x="1673246" y="2493503"/>
                </a:lnTo>
                <a:lnTo>
                  <a:pt x="1633557" y="2496044"/>
                </a:lnTo>
                <a:lnTo>
                  <a:pt x="1593287" y="2496791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26" name="object 19"/>
          <p:cNvSpPr>
            <a:spLocks noChangeArrowheads="1"/>
          </p:cNvSpPr>
          <p:nvPr/>
        </p:nvSpPr>
        <p:spPr bwMode="auto">
          <a:xfrm>
            <a:off x="3275013" y="2371725"/>
            <a:ext cx="3494087" cy="2222500"/>
          </a:xfrm>
          <a:custGeom>
            <a:avLst/>
            <a:gdLst>
              <a:gd name="T0" fmla="*/ 0 w 2827654"/>
              <a:gd name="T1" fmla="*/ 0 h 1896745"/>
              <a:gd name="T2" fmla="*/ 2827654 w 2827654"/>
              <a:gd name="T3" fmla="*/ 1896745 h 1896745"/>
            </a:gdLst>
            <a:ahLst/>
            <a:cxnLst/>
            <a:rect l="T0" t="T1" r="T2" b="T3"/>
            <a:pathLst>
              <a:path w="2827654" h="1896745">
                <a:moveTo>
                  <a:pt x="1504573" y="1896738"/>
                </a:moveTo>
                <a:lnTo>
                  <a:pt x="1448667" y="1895786"/>
                </a:lnTo>
                <a:lnTo>
                  <a:pt x="1392269" y="1893336"/>
                </a:lnTo>
                <a:lnTo>
                  <a:pt x="1335425" y="1889362"/>
                </a:lnTo>
                <a:lnTo>
                  <a:pt x="1278704" y="1883896"/>
                </a:lnTo>
                <a:lnTo>
                  <a:pt x="1222675" y="1877001"/>
                </a:lnTo>
                <a:lnTo>
                  <a:pt x="1167378" y="1868709"/>
                </a:lnTo>
                <a:lnTo>
                  <a:pt x="1112853" y="1859052"/>
                </a:lnTo>
                <a:lnTo>
                  <a:pt x="1059138" y="1848062"/>
                </a:lnTo>
                <a:lnTo>
                  <a:pt x="1006275" y="1835771"/>
                </a:lnTo>
                <a:lnTo>
                  <a:pt x="954304" y="1822209"/>
                </a:lnTo>
                <a:lnTo>
                  <a:pt x="903263" y="1807409"/>
                </a:lnTo>
                <a:lnTo>
                  <a:pt x="853193" y="1791403"/>
                </a:lnTo>
                <a:lnTo>
                  <a:pt x="804133" y="1774221"/>
                </a:lnTo>
                <a:lnTo>
                  <a:pt x="756124" y="1755897"/>
                </a:lnTo>
                <a:lnTo>
                  <a:pt x="709206" y="1736461"/>
                </a:lnTo>
                <a:lnTo>
                  <a:pt x="663418" y="1715944"/>
                </a:lnTo>
                <a:lnTo>
                  <a:pt x="618800" y="1694380"/>
                </a:lnTo>
                <a:lnTo>
                  <a:pt x="575391" y="1671799"/>
                </a:lnTo>
                <a:lnTo>
                  <a:pt x="533233" y="1648234"/>
                </a:lnTo>
                <a:lnTo>
                  <a:pt x="492364" y="1623715"/>
                </a:lnTo>
                <a:lnTo>
                  <a:pt x="452825" y="1598274"/>
                </a:lnTo>
                <a:lnTo>
                  <a:pt x="414655" y="1571944"/>
                </a:lnTo>
                <a:lnTo>
                  <a:pt x="377895" y="1544756"/>
                </a:lnTo>
                <a:lnTo>
                  <a:pt x="342583" y="1516741"/>
                </a:lnTo>
                <a:lnTo>
                  <a:pt x="308761" y="1487931"/>
                </a:lnTo>
                <a:lnTo>
                  <a:pt x="276467" y="1458358"/>
                </a:lnTo>
                <a:lnTo>
                  <a:pt x="245742" y="1428053"/>
                </a:lnTo>
                <a:lnTo>
                  <a:pt x="216626" y="1397049"/>
                </a:lnTo>
                <a:lnTo>
                  <a:pt x="189157" y="1365377"/>
                </a:lnTo>
                <a:lnTo>
                  <a:pt x="163377" y="1333068"/>
                </a:lnTo>
                <a:lnTo>
                  <a:pt x="139325" y="1300155"/>
                </a:lnTo>
                <a:lnTo>
                  <a:pt x="117041" y="1266668"/>
                </a:lnTo>
                <a:lnTo>
                  <a:pt x="96565" y="1232640"/>
                </a:lnTo>
                <a:lnTo>
                  <a:pt x="77937" y="1198102"/>
                </a:lnTo>
                <a:lnTo>
                  <a:pt x="61196" y="1163086"/>
                </a:lnTo>
                <a:lnTo>
                  <a:pt x="46382" y="1127624"/>
                </a:lnTo>
                <a:lnTo>
                  <a:pt x="33535" y="1091747"/>
                </a:lnTo>
                <a:lnTo>
                  <a:pt x="13903" y="1018875"/>
                </a:lnTo>
                <a:lnTo>
                  <a:pt x="2618" y="944725"/>
                </a:lnTo>
                <a:lnTo>
                  <a:pt x="0" y="869549"/>
                </a:lnTo>
                <a:lnTo>
                  <a:pt x="2039" y="831656"/>
                </a:lnTo>
                <a:lnTo>
                  <a:pt x="12727" y="756623"/>
                </a:lnTo>
                <a:lnTo>
                  <a:pt x="31968" y="683950"/>
                </a:lnTo>
                <a:lnTo>
                  <a:pt x="59408" y="613835"/>
                </a:lnTo>
                <a:lnTo>
                  <a:pt x="94690" y="546473"/>
                </a:lnTo>
                <a:lnTo>
                  <a:pt x="115161" y="513886"/>
                </a:lnTo>
                <a:lnTo>
                  <a:pt x="137458" y="482060"/>
                </a:lnTo>
                <a:lnTo>
                  <a:pt x="161538" y="451022"/>
                </a:lnTo>
                <a:lnTo>
                  <a:pt x="187356" y="420794"/>
                </a:lnTo>
                <a:lnTo>
                  <a:pt x="214867" y="391403"/>
                </a:lnTo>
                <a:lnTo>
                  <a:pt x="244027" y="362871"/>
                </a:lnTo>
                <a:lnTo>
                  <a:pt x="274791" y="335224"/>
                </a:lnTo>
                <a:lnTo>
                  <a:pt x="307114" y="308487"/>
                </a:lnTo>
                <a:lnTo>
                  <a:pt x="340953" y="282683"/>
                </a:lnTo>
                <a:lnTo>
                  <a:pt x="376263" y="257838"/>
                </a:lnTo>
                <a:lnTo>
                  <a:pt x="412999" y="233975"/>
                </a:lnTo>
                <a:lnTo>
                  <a:pt x="451116" y="211120"/>
                </a:lnTo>
                <a:lnTo>
                  <a:pt x="490570" y="189297"/>
                </a:lnTo>
                <a:lnTo>
                  <a:pt x="531317" y="168531"/>
                </a:lnTo>
                <a:lnTo>
                  <a:pt x="573312" y="148846"/>
                </a:lnTo>
                <a:lnTo>
                  <a:pt x="616511" y="130267"/>
                </a:lnTo>
                <a:lnTo>
                  <a:pt x="660868" y="112817"/>
                </a:lnTo>
                <a:lnTo>
                  <a:pt x="706340" y="96523"/>
                </a:lnTo>
                <a:lnTo>
                  <a:pt x="752882" y="81408"/>
                </a:lnTo>
                <a:lnTo>
                  <a:pt x="800449" y="67497"/>
                </a:lnTo>
                <a:lnTo>
                  <a:pt x="848996" y="54814"/>
                </a:lnTo>
                <a:lnTo>
                  <a:pt x="898480" y="43384"/>
                </a:lnTo>
                <a:lnTo>
                  <a:pt x="948856" y="33232"/>
                </a:lnTo>
                <a:lnTo>
                  <a:pt x="1000079" y="24382"/>
                </a:lnTo>
                <a:lnTo>
                  <a:pt x="1052105" y="16858"/>
                </a:lnTo>
                <a:lnTo>
                  <a:pt x="1104889" y="10686"/>
                </a:lnTo>
                <a:lnTo>
                  <a:pt x="1158386" y="5889"/>
                </a:lnTo>
                <a:lnTo>
                  <a:pt x="1212553" y="2493"/>
                </a:lnTo>
                <a:lnTo>
                  <a:pt x="1267344" y="522"/>
                </a:lnTo>
                <a:lnTo>
                  <a:pt x="1322715" y="0"/>
                </a:lnTo>
                <a:lnTo>
                  <a:pt x="1378622" y="951"/>
                </a:lnTo>
                <a:lnTo>
                  <a:pt x="1435020" y="3402"/>
                </a:lnTo>
                <a:lnTo>
                  <a:pt x="1491864" y="7375"/>
                </a:lnTo>
                <a:lnTo>
                  <a:pt x="1548584" y="12842"/>
                </a:lnTo>
                <a:lnTo>
                  <a:pt x="1604613" y="19737"/>
                </a:lnTo>
                <a:lnTo>
                  <a:pt x="1659911" y="28029"/>
                </a:lnTo>
                <a:lnTo>
                  <a:pt x="1714436" y="37686"/>
                </a:lnTo>
                <a:lnTo>
                  <a:pt x="1768151" y="48676"/>
                </a:lnTo>
                <a:lnTo>
                  <a:pt x="1821014" y="60969"/>
                </a:lnTo>
                <a:lnTo>
                  <a:pt x="1872986" y="74532"/>
                </a:lnTo>
                <a:lnTo>
                  <a:pt x="1924028" y="89333"/>
                </a:lnTo>
                <a:lnTo>
                  <a:pt x="1974098" y="105341"/>
                </a:lnTo>
                <a:lnTo>
                  <a:pt x="2023159" y="122525"/>
                </a:lnTo>
                <a:lnTo>
                  <a:pt x="2071169" y="140853"/>
                </a:lnTo>
                <a:lnTo>
                  <a:pt x="2118088" y="160293"/>
                </a:lnTo>
                <a:lnTo>
                  <a:pt x="2163878" y="180813"/>
                </a:lnTo>
                <a:lnTo>
                  <a:pt x="2208498" y="202383"/>
                </a:lnTo>
                <a:lnTo>
                  <a:pt x="2251908" y="224970"/>
                </a:lnTo>
                <a:lnTo>
                  <a:pt x="2294068" y="248542"/>
                </a:lnTo>
                <a:lnTo>
                  <a:pt x="2334940" y="273069"/>
                </a:lnTo>
                <a:lnTo>
                  <a:pt x="2374482" y="298518"/>
                </a:lnTo>
                <a:lnTo>
                  <a:pt x="2412655" y="324858"/>
                </a:lnTo>
                <a:lnTo>
                  <a:pt x="2449419" y="352057"/>
                </a:lnTo>
                <a:lnTo>
                  <a:pt x="2484734" y="380084"/>
                </a:lnTo>
                <a:lnTo>
                  <a:pt x="2518561" y="408907"/>
                </a:lnTo>
                <a:lnTo>
                  <a:pt x="2550860" y="438494"/>
                </a:lnTo>
                <a:lnTo>
                  <a:pt x="2581590" y="468814"/>
                </a:lnTo>
                <a:lnTo>
                  <a:pt x="2610712" y="499835"/>
                </a:lnTo>
                <a:lnTo>
                  <a:pt x="2638186" y="531526"/>
                </a:lnTo>
                <a:lnTo>
                  <a:pt x="2663973" y="563854"/>
                </a:lnTo>
                <a:lnTo>
                  <a:pt x="2688032" y="596789"/>
                </a:lnTo>
                <a:lnTo>
                  <a:pt x="2710324" y="630299"/>
                </a:lnTo>
                <a:lnTo>
                  <a:pt x="2730808" y="664351"/>
                </a:lnTo>
                <a:lnTo>
                  <a:pt x="2749445" y="698915"/>
                </a:lnTo>
                <a:lnTo>
                  <a:pt x="2766196" y="733959"/>
                </a:lnTo>
                <a:lnTo>
                  <a:pt x="2781019" y="769451"/>
                </a:lnTo>
                <a:lnTo>
                  <a:pt x="2793876" y="805360"/>
                </a:lnTo>
                <a:lnTo>
                  <a:pt x="2813531" y="878301"/>
                </a:lnTo>
                <a:lnTo>
                  <a:pt x="2824842" y="952528"/>
                </a:lnTo>
                <a:lnTo>
                  <a:pt x="2827490" y="1027790"/>
                </a:lnTo>
                <a:lnTo>
                  <a:pt x="2825465" y="1065729"/>
                </a:lnTo>
                <a:lnTo>
                  <a:pt x="2814748" y="1140672"/>
                </a:lnTo>
                <a:lnTo>
                  <a:pt x="2795479" y="1213263"/>
                </a:lnTo>
                <a:lnTo>
                  <a:pt x="2768015" y="1283306"/>
                </a:lnTo>
                <a:lnTo>
                  <a:pt x="2732711" y="1350602"/>
                </a:lnTo>
                <a:lnTo>
                  <a:pt x="2712230" y="1383160"/>
                </a:lnTo>
                <a:lnTo>
                  <a:pt x="2689924" y="1414957"/>
                </a:lnTo>
                <a:lnTo>
                  <a:pt x="2665835" y="1445969"/>
                </a:lnTo>
                <a:lnTo>
                  <a:pt x="2640009" y="1476172"/>
                </a:lnTo>
                <a:lnTo>
                  <a:pt x="2612491" y="1505541"/>
                </a:lnTo>
                <a:lnTo>
                  <a:pt x="2583324" y="1534051"/>
                </a:lnTo>
                <a:lnTo>
                  <a:pt x="2552553" y="1561678"/>
                </a:lnTo>
                <a:lnTo>
                  <a:pt x="2520223" y="1588398"/>
                </a:lnTo>
                <a:lnTo>
                  <a:pt x="2486379" y="1614184"/>
                </a:lnTo>
                <a:lnTo>
                  <a:pt x="2451064" y="1639014"/>
                </a:lnTo>
                <a:lnTo>
                  <a:pt x="2414323" y="1662862"/>
                </a:lnTo>
                <a:lnTo>
                  <a:pt x="2376202" y="1685704"/>
                </a:lnTo>
                <a:lnTo>
                  <a:pt x="2336743" y="1707515"/>
                </a:lnTo>
                <a:lnTo>
                  <a:pt x="2295993" y="1728271"/>
                </a:lnTo>
                <a:lnTo>
                  <a:pt x="2253995" y="1747946"/>
                </a:lnTo>
                <a:lnTo>
                  <a:pt x="2210793" y="1766517"/>
                </a:lnTo>
                <a:lnTo>
                  <a:pt x="2166433" y="1783958"/>
                </a:lnTo>
                <a:lnTo>
                  <a:pt x="2120959" y="1800246"/>
                </a:lnTo>
                <a:lnTo>
                  <a:pt x="2074416" y="1815355"/>
                </a:lnTo>
                <a:lnTo>
                  <a:pt x="2026847" y="1829261"/>
                </a:lnTo>
                <a:lnTo>
                  <a:pt x="1978298" y="1841939"/>
                </a:lnTo>
                <a:lnTo>
                  <a:pt x="1928812" y="1853366"/>
                </a:lnTo>
                <a:lnTo>
                  <a:pt x="1878436" y="1863515"/>
                </a:lnTo>
                <a:lnTo>
                  <a:pt x="1827212" y="1872362"/>
                </a:lnTo>
                <a:lnTo>
                  <a:pt x="1775185" y="1879884"/>
                </a:lnTo>
                <a:lnTo>
                  <a:pt x="1722401" y="1886054"/>
                </a:lnTo>
                <a:lnTo>
                  <a:pt x="1668903" y="1890850"/>
                </a:lnTo>
                <a:lnTo>
                  <a:pt x="1614736" y="1894245"/>
                </a:lnTo>
                <a:lnTo>
                  <a:pt x="1559945" y="1896216"/>
                </a:lnTo>
                <a:lnTo>
                  <a:pt x="1504573" y="1896738"/>
                </a:lnTo>
                <a:close/>
              </a:path>
            </a:pathLst>
          </a:custGeom>
          <a:solidFill>
            <a:srgbClr val="70C5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27" name="object 20"/>
          <p:cNvSpPr>
            <a:spLocks noChangeArrowheads="1"/>
          </p:cNvSpPr>
          <p:nvPr/>
        </p:nvSpPr>
        <p:spPr bwMode="auto">
          <a:xfrm>
            <a:off x="3857625" y="2617788"/>
            <a:ext cx="2895600" cy="2895600"/>
          </a:xfrm>
          <a:custGeom>
            <a:avLst/>
            <a:gdLst>
              <a:gd name="T0" fmla="*/ 0 w 2342515"/>
              <a:gd name="T1" fmla="*/ 0 h 2472054"/>
              <a:gd name="T2" fmla="*/ 2342515 w 2342515"/>
              <a:gd name="T3" fmla="*/ 2472054 h 2472054"/>
            </a:gdLst>
            <a:ahLst/>
            <a:cxnLst/>
            <a:rect l="T0" t="T1" r="T2" b="T3"/>
            <a:pathLst>
              <a:path w="2342515" h="2472054">
                <a:moveTo>
                  <a:pt x="742817" y="2471532"/>
                </a:moveTo>
                <a:lnTo>
                  <a:pt x="702013" y="2471438"/>
                </a:lnTo>
                <a:lnTo>
                  <a:pt x="661789" y="2469578"/>
                </a:lnTo>
                <a:lnTo>
                  <a:pt x="622194" y="2465937"/>
                </a:lnTo>
                <a:lnTo>
                  <a:pt x="583277" y="2460503"/>
                </a:lnTo>
                <a:lnTo>
                  <a:pt x="545087" y="2453261"/>
                </a:lnTo>
                <a:lnTo>
                  <a:pt x="507674" y="2444199"/>
                </a:lnTo>
                <a:lnTo>
                  <a:pt x="471085" y="2433303"/>
                </a:lnTo>
                <a:lnTo>
                  <a:pt x="400581" y="2405955"/>
                </a:lnTo>
                <a:lnTo>
                  <a:pt x="333965" y="2371110"/>
                </a:lnTo>
                <a:lnTo>
                  <a:pt x="271631" y="2328658"/>
                </a:lnTo>
                <a:lnTo>
                  <a:pt x="214255" y="2278813"/>
                </a:lnTo>
                <a:lnTo>
                  <a:pt x="163603" y="2223109"/>
                </a:lnTo>
                <a:lnTo>
                  <a:pt x="119874" y="2162093"/>
                </a:lnTo>
                <a:lnTo>
                  <a:pt x="83016" y="2096171"/>
                </a:lnTo>
                <a:lnTo>
                  <a:pt x="67148" y="2061496"/>
                </a:lnTo>
                <a:lnTo>
                  <a:pt x="52978" y="2025745"/>
                </a:lnTo>
                <a:lnTo>
                  <a:pt x="40501" y="1988970"/>
                </a:lnTo>
                <a:lnTo>
                  <a:pt x="29709" y="1951220"/>
                </a:lnTo>
                <a:lnTo>
                  <a:pt x="20597" y="1912547"/>
                </a:lnTo>
                <a:lnTo>
                  <a:pt x="13157" y="1873000"/>
                </a:lnTo>
                <a:lnTo>
                  <a:pt x="7384" y="1832631"/>
                </a:lnTo>
                <a:lnTo>
                  <a:pt x="3271" y="1791489"/>
                </a:lnTo>
                <a:lnTo>
                  <a:pt x="812" y="1749625"/>
                </a:lnTo>
                <a:lnTo>
                  <a:pt x="0" y="1707090"/>
                </a:lnTo>
                <a:lnTo>
                  <a:pt x="828" y="1663935"/>
                </a:lnTo>
                <a:lnTo>
                  <a:pt x="3291" y="1620209"/>
                </a:lnTo>
                <a:lnTo>
                  <a:pt x="7381" y="1575963"/>
                </a:lnTo>
                <a:lnTo>
                  <a:pt x="13094" y="1531248"/>
                </a:lnTo>
                <a:lnTo>
                  <a:pt x="20421" y="1486114"/>
                </a:lnTo>
                <a:lnTo>
                  <a:pt x="29357" y="1440612"/>
                </a:lnTo>
                <a:lnTo>
                  <a:pt x="39895" y="1394793"/>
                </a:lnTo>
                <a:lnTo>
                  <a:pt x="52029" y="1348705"/>
                </a:lnTo>
                <a:lnTo>
                  <a:pt x="65752" y="1302402"/>
                </a:lnTo>
                <a:lnTo>
                  <a:pt x="81058" y="1255931"/>
                </a:lnTo>
                <a:lnTo>
                  <a:pt x="97941" y="1209346"/>
                </a:lnTo>
                <a:lnTo>
                  <a:pt x="116393" y="1162694"/>
                </a:lnTo>
                <a:lnTo>
                  <a:pt x="136410" y="1116028"/>
                </a:lnTo>
                <a:lnTo>
                  <a:pt x="157983" y="1069398"/>
                </a:lnTo>
                <a:lnTo>
                  <a:pt x="181108" y="1022854"/>
                </a:lnTo>
                <a:lnTo>
                  <a:pt x="205776" y="976447"/>
                </a:lnTo>
                <a:lnTo>
                  <a:pt x="231983" y="930227"/>
                </a:lnTo>
                <a:lnTo>
                  <a:pt x="259721" y="884244"/>
                </a:lnTo>
                <a:lnTo>
                  <a:pt x="288985" y="838550"/>
                </a:lnTo>
                <a:lnTo>
                  <a:pt x="319767" y="793195"/>
                </a:lnTo>
                <a:lnTo>
                  <a:pt x="352061" y="748229"/>
                </a:lnTo>
                <a:lnTo>
                  <a:pt x="385861" y="703703"/>
                </a:lnTo>
                <a:lnTo>
                  <a:pt x="421161" y="659666"/>
                </a:lnTo>
                <a:lnTo>
                  <a:pt x="457953" y="616171"/>
                </a:lnTo>
                <a:lnTo>
                  <a:pt x="495879" y="573659"/>
                </a:lnTo>
                <a:lnTo>
                  <a:pt x="534550" y="532549"/>
                </a:lnTo>
                <a:lnTo>
                  <a:pt x="573915" y="492856"/>
                </a:lnTo>
                <a:lnTo>
                  <a:pt x="613927" y="454593"/>
                </a:lnTo>
                <a:lnTo>
                  <a:pt x="654535" y="417772"/>
                </a:lnTo>
                <a:lnTo>
                  <a:pt x="695691" y="382408"/>
                </a:lnTo>
                <a:lnTo>
                  <a:pt x="737346" y="348514"/>
                </a:lnTo>
                <a:lnTo>
                  <a:pt x="779451" y="316104"/>
                </a:lnTo>
                <a:lnTo>
                  <a:pt x="821957" y="285190"/>
                </a:lnTo>
                <a:lnTo>
                  <a:pt x="864814" y="255786"/>
                </a:lnTo>
                <a:lnTo>
                  <a:pt x="907974" y="227906"/>
                </a:lnTo>
                <a:lnTo>
                  <a:pt x="951387" y="201563"/>
                </a:lnTo>
                <a:lnTo>
                  <a:pt x="995005" y="176771"/>
                </a:lnTo>
                <a:lnTo>
                  <a:pt x="1038779" y="153542"/>
                </a:lnTo>
                <a:lnTo>
                  <a:pt x="1082658" y="131891"/>
                </a:lnTo>
                <a:lnTo>
                  <a:pt x="1126595" y="111831"/>
                </a:lnTo>
                <a:lnTo>
                  <a:pt x="1170541" y="93375"/>
                </a:lnTo>
                <a:lnTo>
                  <a:pt x="1214445" y="76536"/>
                </a:lnTo>
                <a:lnTo>
                  <a:pt x="1258260" y="61329"/>
                </a:lnTo>
                <a:lnTo>
                  <a:pt x="1301935" y="47766"/>
                </a:lnTo>
                <a:lnTo>
                  <a:pt x="1345423" y="35861"/>
                </a:lnTo>
                <a:lnTo>
                  <a:pt x="1388674" y="25627"/>
                </a:lnTo>
                <a:lnTo>
                  <a:pt x="1431638" y="17079"/>
                </a:lnTo>
                <a:lnTo>
                  <a:pt x="1474268" y="10228"/>
                </a:lnTo>
                <a:lnTo>
                  <a:pt x="1516513" y="5089"/>
                </a:lnTo>
                <a:lnTo>
                  <a:pt x="1558325" y="1675"/>
                </a:lnTo>
                <a:lnTo>
                  <a:pt x="1599655" y="0"/>
                </a:lnTo>
                <a:lnTo>
                  <a:pt x="1640453" y="76"/>
                </a:lnTo>
                <a:lnTo>
                  <a:pt x="1680671" y="1918"/>
                </a:lnTo>
                <a:lnTo>
                  <a:pt x="1720259" y="5538"/>
                </a:lnTo>
                <a:lnTo>
                  <a:pt x="1759169" y="10951"/>
                </a:lnTo>
                <a:lnTo>
                  <a:pt x="1797351" y="18169"/>
                </a:lnTo>
                <a:lnTo>
                  <a:pt x="1834756" y="27207"/>
                </a:lnTo>
                <a:lnTo>
                  <a:pt x="1871336" y="38077"/>
                </a:lnTo>
                <a:lnTo>
                  <a:pt x="1941822" y="65368"/>
                </a:lnTo>
                <a:lnTo>
                  <a:pt x="2008416" y="100150"/>
                </a:lnTo>
                <a:lnTo>
                  <a:pt x="2070726" y="142530"/>
                </a:lnTo>
                <a:lnTo>
                  <a:pt x="2128103" y="192376"/>
                </a:lnTo>
                <a:lnTo>
                  <a:pt x="2178778" y="248151"/>
                </a:lnTo>
                <a:lnTo>
                  <a:pt x="2222529" y="309230"/>
                </a:lnTo>
                <a:lnTo>
                  <a:pt x="2259405" y="375209"/>
                </a:lnTo>
                <a:lnTo>
                  <a:pt x="2275282" y="409910"/>
                </a:lnTo>
                <a:lnTo>
                  <a:pt x="2289460" y="445685"/>
                </a:lnTo>
                <a:lnTo>
                  <a:pt x="2301945" y="482484"/>
                </a:lnTo>
                <a:lnTo>
                  <a:pt x="2312744" y="520255"/>
                </a:lnTo>
                <a:lnTo>
                  <a:pt x="2321863" y="558949"/>
                </a:lnTo>
                <a:lnTo>
                  <a:pt x="2329308" y="598514"/>
                </a:lnTo>
                <a:lnTo>
                  <a:pt x="2335087" y="638901"/>
                </a:lnTo>
                <a:lnTo>
                  <a:pt x="2339206" y="680059"/>
                </a:lnTo>
                <a:lnTo>
                  <a:pt x="2341670" y="721938"/>
                </a:lnTo>
                <a:lnTo>
                  <a:pt x="2342487" y="764487"/>
                </a:lnTo>
                <a:lnTo>
                  <a:pt x="2341662" y="807655"/>
                </a:lnTo>
                <a:lnTo>
                  <a:pt x="2339203" y="851393"/>
                </a:lnTo>
                <a:lnTo>
                  <a:pt x="2335116" y="895649"/>
                </a:lnTo>
                <a:lnTo>
                  <a:pt x="2329407" y="940374"/>
                </a:lnTo>
                <a:lnTo>
                  <a:pt x="2322082" y="985517"/>
                </a:lnTo>
                <a:lnTo>
                  <a:pt x="2313149" y="1031027"/>
                </a:lnTo>
                <a:lnTo>
                  <a:pt x="2302613" y="1076854"/>
                </a:lnTo>
                <a:lnTo>
                  <a:pt x="2290481" y="1122947"/>
                </a:lnTo>
                <a:lnTo>
                  <a:pt x="2276759" y="1169257"/>
                </a:lnTo>
                <a:lnTo>
                  <a:pt x="2261454" y="1215732"/>
                </a:lnTo>
                <a:lnTo>
                  <a:pt x="2244572" y="1262322"/>
                </a:lnTo>
                <a:lnTo>
                  <a:pt x="2226121" y="1308977"/>
                </a:lnTo>
                <a:lnTo>
                  <a:pt x="2206105" y="1355646"/>
                </a:lnTo>
                <a:lnTo>
                  <a:pt x="2184531" y="1402278"/>
                </a:lnTo>
                <a:lnTo>
                  <a:pt x="2161407" y="1448824"/>
                </a:lnTo>
                <a:lnTo>
                  <a:pt x="2136738" y="1495233"/>
                </a:lnTo>
                <a:lnTo>
                  <a:pt x="2110532" y="1541455"/>
                </a:lnTo>
                <a:lnTo>
                  <a:pt x="2082793" y="1587438"/>
                </a:lnTo>
                <a:lnTo>
                  <a:pt x="2053529" y="1633133"/>
                </a:lnTo>
                <a:lnTo>
                  <a:pt x="2022747" y="1678489"/>
                </a:lnTo>
                <a:lnTo>
                  <a:pt x="1990452" y="1723455"/>
                </a:lnTo>
                <a:lnTo>
                  <a:pt x="1956651" y="1767982"/>
                </a:lnTo>
                <a:lnTo>
                  <a:pt x="1921350" y="1812018"/>
                </a:lnTo>
                <a:lnTo>
                  <a:pt x="1884557" y="1855513"/>
                </a:lnTo>
                <a:lnTo>
                  <a:pt x="1846632" y="1898025"/>
                </a:lnTo>
                <a:lnTo>
                  <a:pt x="1807962" y="1939135"/>
                </a:lnTo>
                <a:lnTo>
                  <a:pt x="1768597" y="1978828"/>
                </a:lnTo>
                <a:lnTo>
                  <a:pt x="1728587" y="2017091"/>
                </a:lnTo>
                <a:lnTo>
                  <a:pt x="1687979" y="2053911"/>
                </a:lnTo>
                <a:lnTo>
                  <a:pt x="1646823" y="2089274"/>
                </a:lnTo>
                <a:lnTo>
                  <a:pt x="1605168" y="2123167"/>
                </a:lnTo>
                <a:lnTo>
                  <a:pt x="1563064" y="2155577"/>
                </a:lnTo>
                <a:lnTo>
                  <a:pt x="1520558" y="2186489"/>
                </a:lnTo>
                <a:lnTo>
                  <a:pt x="1477701" y="2215890"/>
                </a:lnTo>
                <a:lnTo>
                  <a:pt x="1434540" y="2243768"/>
                </a:lnTo>
                <a:lnTo>
                  <a:pt x="1391126" y="2270107"/>
                </a:lnTo>
                <a:lnTo>
                  <a:pt x="1347508" y="2294896"/>
                </a:lnTo>
                <a:lnTo>
                  <a:pt x="1303733" y="2318120"/>
                </a:lnTo>
                <a:lnTo>
                  <a:pt x="1259852" y="2339767"/>
                </a:lnTo>
                <a:lnTo>
                  <a:pt x="1215914" y="2359821"/>
                </a:lnTo>
                <a:lnTo>
                  <a:pt x="1171967" y="2378271"/>
                </a:lnTo>
                <a:lnTo>
                  <a:pt x="1128060" y="2395103"/>
                </a:lnTo>
                <a:lnTo>
                  <a:pt x="1084243" y="2410302"/>
                </a:lnTo>
                <a:lnTo>
                  <a:pt x="1040565" y="2423856"/>
                </a:lnTo>
                <a:lnTo>
                  <a:pt x="997074" y="2435751"/>
                </a:lnTo>
                <a:lnTo>
                  <a:pt x="953820" y="2445974"/>
                </a:lnTo>
                <a:lnTo>
                  <a:pt x="910852" y="2454511"/>
                </a:lnTo>
                <a:lnTo>
                  <a:pt x="868218" y="2461349"/>
                </a:lnTo>
                <a:lnTo>
                  <a:pt x="825969" y="2466474"/>
                </a:lnTo>
                <a:lnTo>
                  <a:pt x="784152" y="2469873"/>
                </a:lnTo>
                <a:lnTo>
                  <a:pt x="742817" y="2471532"/>
                </a:lnTo>
                <a:close/>
              </a:path>
            </a:pathLst>
          </a:custGeom>
          <a:solidFill>
            <a:srgbClr val="0D0D0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28" name="object 21"/>
          <p:cNvSpPr>
            <a:spLocks noChangeArrowheads="1"/>
          </p:cNvSpPr>
          <p:nvPr/>
        </p:nvSpPr>
        <p:spPr bwMode="auto">
          <a:xfrm>
            <a:off x="4721225" y="2617788"/>
            <a:ext cx="2895600" cy="2895600"/>
          </a:xfrm>
          <a:custGeom>
            <a:avLst/>
            <a:gdLst>
              <a:gd name="T0" fmla="*/ 0 w 2342515"/>
              <a:gd name="T1" fmla="*/ 0 h 2472054"/>
              <a:gd name="T2" fmla="*/ 2342515 w 2342515"/>
              <a:gd name="T3" fmla="*/ 2472054 h 2472054"/>
            </a:gdLst>
            <a:ahLst/>
            <a:cxnLst/>
            <a:rect l="T0" t="T1" r="T2" b="T3"/>
            <a:pathLst>
              <a:path w="2342515" h="2472054">
                <a:moveTo>
                  <a:pt x="1599706" y="2471532"/>
                </a:moveTo>
                <a:lnTo>
                  <a:pt x="1558367" y="2469873"/>
                </a:lnTo>
                <a:lnTo>
                  <a:pt x="1516546" y="2466474"/>
                </a:lnTo>
                <a:lnTo>
                  <a:pt x="1474293" y="2461349"/>
                </a:lnTo>
                <a:lnTo>
                  <a:pt x="1431657" y="2454511"/>
                </a:lnTo>
                <a:lnTo>
                  <a:pt x="1388685" y="2445974"/>
                </a:lnTo>
                <a:lnTo>
                  <a:pt x="1345428" y="2435751"/>
                </a:lnTo>
                <a:lnTo>
                  <a:pt x="1301935" y="2423856"/>
                </a:lnTo>
                <a:lnTo>
                  <a:pt x="1258254" y="2410302"/>
                </a:lnTo>
                <a:lnTo>
                  <a:pt x="1214435" y="2395103"/>
                </a:lnTo>
                <a:lnTo>
                  <a:pt x="1170527" y="2378271"/>
                </a:lnTo>
                <a:lnTo>
                  <a:pt x="1126578" y="2359821"/>
                </a:lnTo>
                <a:lnTo>
                  <a:pt x="1082638" y="2339767"/>
                </a:lnTo>
                <a:lnTo>
                  <a:pt x="1038755" y="2318120"/>
                </a:lnTo>
                <a:lnTo>
                  <a:pt x="994979" y="2294896"/>
                </a:lnTo>
                <a:lnTo>
                  <a:pt x="951359" y="2270107"/>
                </a:lnTo>
                <a:lnTo>
                  <a:pt x="907944" y="2243768"/>
                </a:lnTo>
                <a:lnTo>
                  <a:pt x="864783" y="2215890"/>
                </a:lnTo>
                <a:lnTo>
                  <a:pt x="821924" y="2186489"/>
                </a:lnTo>
                <a:lnTo>
                  <a:pt x="779418" y="2155577"/>
                </a:lnTo>
                <a:lnTo>
                  <a:pt x="737312" y="2123167"/>
                </a:lnTo>
                <a:lnTo>
                  <a:pt x="695656" y="2089274"/>
                </a:lnTo>
                <a:lnTo>
                  <a:pt x="654500" y="2053911"/>
                </a:lnTo>
                <a:lnTo>
                  <a:pt x="613891" y="2017091"/>
                </a:lnTo>
                <a:lnTo>
                  <a:pt x="573880" y="1978828"/>
                </a:lnTo>
                <a:lnTo>
                  <a:pt x="534514" y="1939135"/>
                </a:lnTo>
                <a:lnTo>
                  <a:pt x="495844" y="1898025"/>
                </a:lnTo>
                <a:lnTo>
                  <a:pt x="457918" y="1855513"/>
                </a:lnTo>
                <a:lnTo>
                  <a:pt x="421125" y="1812018"/>
                </a:lnTo>
                <a:lnTo>
                  <a:pt x="385825" y="1767982"/>
                </a:lnTo>
                <a:lnTo>
                  <a:pt x="352025" y="1723455"/>
                </a:lnTo>
                <a:lnTo>
                  <a:pt x="319731" y="1678489"/>
                </a:lnTo>
                <a:lnTo>
                  <a:pt x="288949" y="1633133"/>
                </a:lnTo>
                <a:lnTo>
                  <a:pt x="259686" y="1587438"/>
                </a:lnTo>
                <a:lnTo>
                  <a:pt x="231948" y="1541455"/>
                </a:lnTo>
                <a:lnTo>
                  <a:pt x="205742" y="1495233"/>
                </a:lnTo>
                <a:lnTo>
                  <a:pt x="181074" y="1448824"/>
                </a:lnTo>
                <a:lnTo>
                  <a:pt x="157950" y="1402278"/>
                </a:lnTo>
                <a:lnTo>
                  <a:pt x="136377" y="1355646"/>
                </a:lnTo>
                <a:lnTo>
                  <a:pt x="116362" y="1308977"/>
                </a:lnTo>
                <a:lnTo>
                  <a:pt x="97911" y="1262322"/>
                </a:lnTo>
                <a:lnTo>
                  <a:pt x="81029" y="1215732"/>
                </a:lnTo>
                <a:lnTo>
                  <a:pt x="65725" y="1169257"/>
                </a:lnTo>
                <a:lnTo>
                  <a:pt x="52004" y="1122947"/>
                </a:lnTo>
                <a:lnTo>
                  <a:pt x="39872" y="1076854"/>
                </a:lnTo>
                <a:lnTo>
                  <a:pt x="29336" y="1031027"/>
                </a:lnTo>
                <a:lnTo>
                  <a:pt x="20403" y="985517"/>
                </a:lnTo>
                <a:lnTo>
                  <a:pt x="13079" y="940374"/>
                </a:lnTo>
                <a:lnTo>
                  <a:pt x="7370" y="895649"/>
                </a:lnTo>
                <a:lnTo>
                  <a:pt x="3283" y="851393"/>
                </a:lnTo>
                <a:lnTo>
                  <a:pt x="824" y="807655"/>
                </a:lnTo>
                <a:lnTo>
                  <a:pt x="0" y="764487"/>
                </a:lnTo>
                <a:lnTo>
                  <a:pt x="816" y="721938"/>
                </a:lnTo>
                <a:lnTo>
                  <a:pt x="3281" y="680059"/>
                </a:lnTo>
                <a:lnTo>
                  <a:pt x="7399" y="638901"/>
                </a:lnTo>
                <a:lnTo>
                  <a:pt x="13178" y="598514"/>
                </a:lnTo>
                <a:lnTo>
                  <a:pt x="20624" y="558949"/>
                </a:lnTo>
                <a:lnTo>
                  <a:pt x="29743" y="520255"/>
                </a:lnTo>
                <a:lnTo>
                  <a:pt x="40542" y="482484"/>
                </a:lnTo>
                <a:lnTo>
                  <a:pt x="53027" y="445685"/>
                </a:lnTo>
                <a:lnTo>
                  <a:pt x="67205" y="409910"/>
                </a:lnTo>
                <a:lnTo>
                  <a:pt x="83082" y="375209"/>
                </a:lnTo>
                <a:lnTo>
                  <a:pt x="119959" y="309230"/>
                </a:lnTo>
                <a:lnTo>
                  <a:pt x="163709" y="248151"/>
                </a:lnTo>
                <a:lnTo>
                  <a:pt x="214384" y="192376"/>
                </a:lnTo>
                <a:lnTo>
                  <a:pt x="271761" y="142530"/>
                </a:lnTo>
                <a:lnTo>
                  <a:pt x="334071" y="100150"/>
                </a:lnTo>
                <a:lnTo>
                  <a:pt x="400665" y="65368"/>
                </a:lnTo>
                <a:lnTo>
                  <a:pt x="471151" y="38077"/>
                </a:lnTo>
                <a:lnTo>
                  <a:pt x="507731" y="27207"/>
                </a:lnTo>
                <a:lnTo>
                  <a:pt x="545136" y="18169"/>
                </a:lnTo>
                <a:lnTo>
                  <a:pt x="583318" y="10951"/>
                </a:lnTo>
                <a:lnTo>
                  <a:pt x="622228" y="5538"/>
                </a:lnTo>
                <a:lnTo>
                  <a:pt x="661816" y="1918"/>
                </a:lnTo>
                <a:lnTo>
                  <a:pt x="702034" y="76"/>
                </a:lnTo>
                <a:lnTo>
                  <a:pt x="742832" y="0"/>
                </a:lnTo>
                <a:lnTo>
                  <a:pt x="784161" y="1675"/>
                </a:lnTo>
                <a:lnTo>
                  <a:pt x="825973" y="5089"/>
                </a:lnTo>
                <a:lnTo>
                  <a:pt x="868218" y="10228"/>
                </a:lnTo>
                <a:lnTo>
                  <a:pt x="910848" y="17079"/>
                </a:lnTo>
                <a:lnTo>
                  <a:pt x="953812" y="25627"/>
                </a:lnTo>
                <a:lnTo>
                  <a:pt x="997062" y="35861"/>
                </a:lnTo>
                <a:lnTo>
                  <a:pt x="1040550" y="47766"/>
                </a:lnTo>
                <a:lnTo>
                  <a:pt x="1084225" y="61329"/>
                </a:lnTo>
                <a:lnTo>
                  <a:pt x="1128040" y="76536"/>
                </a:lnTo>
                <a:lnTo>
                  <a:pt x="1171944" y="93375"/>
                </a:lnTo>
                <a:lnTo>
                  <a:pt x="1215889" y="111831"/>
                </a:lnTo>
                <a:lnTo>
                  <a:pt x="1259826" y="131891"/>
                </a:lnTo>
                <a:lnTo>
                  <a:pt x="1303705" y="153542"/>
                </a:lnTo>
                <a:lnTo>
                  <a:pt x="1347478" y="176771"/>
                </a:lnTo>
                <a:lnTo>
                  <a:pt x="1391095" y="201563"/>
                </a:lnTo>
                <a:lnTo>
                  <a:pt x="1434508" y="227906"/>
                </a:lnTo>
                <a:lnTo>
                  <a:pt x="1477668" y="255786"/>
                </a:lnTo>
                <a:lnTo>
                  <a:pt x="1520524" y="285190"/>
                </a:lnTo>
                <a:lnTo>
                  <a:pt x="1563029" y="316104"/>
                </a:lnTo>
                <a:lnTo>
                  <a:pt x="1605134" y="348514"/>
                </a:lnTo>
                <a:lnTo>
                  <a:pt x="1646788" y="382408"/>
                </a:lnTo>
                <a:lnTo>
                  <a:pt x="1687944" y="417772"/>
                </a:lnTo>
                <a:lnTo>
                  <a:pt x="1728551" y="454593"/>
                </a:lnTo>
                <a:lnTo>
                  <a:pt x="1768562" y="492856"/>
                </a:lnTo>
                <a:lnTo>
                  <a:pt x="1807926" y="532549"/>
                </a:lnTo>
                <a:lnTo>
                  <a:pt x="1846596" y="573659"/>
                </a:lnTo>
                <a:lnTo>
                  <a:pt x="1884521" y="616171"/>
                </a:lnTo>
                <a:lnTo>
                  <a:pt x="1921315" y="659666"/>
                </a:lnTo>
                <a:lnTo>
                  <a:pt x="1956615" y="703703"/>
                </a:lnTo>
                <a:lnTo>
                  <a:pt x="1990416" y="748229"/>
                </a:lnTo>
                <a:lnTo>
                  <a:pt x="2022711" y="793195"/>
                </a:lnTo>
                <a:lnTo>
                  <a:pt x="2053494" y="838550"/>
                </a:lnTo>
                <a:lnTo>
                  <a:pt x="2082758" y="884244"/>
                </a:lnTo>
                <a:lnTo>
                  <a:pt x="2110497" y="930227"/>
                </a:lnTo>
                <a:lnTo>
                  <a:pt x="2136705" y="976447"/>
                </a:lnTo>
                <a:lnTo>
                  <a:pt x="2161375" y="1022854"/>
                </a:lnTo>
                <a:lnTo>
                  <a:pt x="2184500" y="1069398"/>
                </a:lnTo>
                <a:lnTo>
                  <a:pt x="2206075" y="1116028"/>
                </a:lnTo>
                <a:lnTo>
                  <a:pt x="2226093" y="1162694"/>
                </a:lnTo>
                <a:lnTo>
                  <a:pt x="2244547" y="1209346"/>
                </a:lnTo>
                <a:lnTo>
                  <a:pt x="2261431" y="1255931"/>
                </a:lnTo>
                <a:lnTo>
                  <a:pt x="2276738" y="1302402"/>
                </a:lnTo>
                <a:lnTo>
                  <a:pt x="2290463" y="1348705"/>
                </a:lnTo>
                <a:lnTo>
                  <a:pt x="2302599" y="1394793"/>
                </a:lnTo>
                <a:lnTo>
                  <a:pt x="2313139" y="1440612"/>
                </a:lnTo>
                <a:lnTo>
                  <a:pt x="2322077" y="1486114"/>
                </a:lnTo>
                <a:lnTo>
                  <a:pt x="2329406" y="1531248"/>
                </a:lnTo>
                <a:lnTo>
                  <a:pt x="2335121" y="1575963"/>
                </a:lnTo>
                <a:lnTo>
                  <a:pt x="2339215" y="1620209"/>
                </a:lnTo>
                <a:lnTo>
                  <a:pt x="2341680" y="1663935"/>
                </a:lnTo>
                <a:lnTo>
                  <a:pt x="2342512" y="1707090"/>
                </a:lnTo>
                <a:lnTo>
                  <a:pt x="2341703" y="1749625"/>
                </a:lnTo>
                <a:lnTo>
                  <a:pt x="2339248" y="1791489"/>
                </a:lnTo>
                <a:lnTo>
                  <a:pt x="2335139" y="1832631"/>
                </a:lnTo>
                <a:lnTo>
                  <a:pt x="2329370" y="1873000"/>
                </a:lnTo>
                <a:lnTo>
                  <a:pt x="2321935" y="1912547"/>
                </a:lnTo>
                <a:lnTo>
                  <a:pt x="2312827" y="1951220"/>
                </a:lnTo>
                <a:lnTo>
                  <a:pt x="2302041" y="1988970"/>
                </a:lnTo>
                <a:lnTo>
                  <a:pt x="2289569" y="2025745"/>
                </a:lnTo>
                <a:lnTo>
                  <a:pt x="2275405" y="2061496"/>
                </a:lnTo>
                <a:lnTo>
                  <a:pt x="2259543" y="2096171"/>
                </a:lnTo>
                <a:lnTo>
                  <a:pt x="2222699" y="2162093"/>
                </a:lnTo>
                <a:lnTo>
                  <a:pt x="2178985" y="2223109"/>
                </a:lnTo>
                <a:lnTo>
                  <a:pt x="2128350" y="2278813"/>
                </a:lnTo>
                <a:lnTo>
                  <a:pt x="2070974" y="2328658"/>
                </a:lnTo>
                <a:lnTo>
                  <a:pt x="2008623" y="2371110"/>
                </a:lnTo>
                <a:lnTo>
                  <a:pt x="1941992" y="2405955"/>
                </a:lnTo>
                <a:lnTo>
                  <a:pt x="1871474" y="2433303"/>
                </a:lnTo>
                <a:lnTo>
                  <a:pt x="1834879" y="2444199"/>
                </a:lnTo>
                <a:lnTo>
                  <a:pt x="1797460" y="2453261"/>
                </a:lnTo>
                <a:lnTo>
                  <a:pt x="1759265" y="2460503"/>
                </a:lnTo>
                <a:lnTo>
                  <a:pt x="1720343" y="2465937"/>
                </a:lnTo>
                <a:lnTo>
                  <a:pt x="1680743" y="2469578"/>
                </a:lnTo>
                <a:lnTo>
                  <a:pt x="1640514" y="2471438"/>
                </a:lnTo>
                <a:lnTo>
                  <a:pt x="1599706" y="2471532"/>
                </a:lnTo>
                <a:close/>
              </a:path>
            </a:pathLst>
          </a:custGeom>
          <a:solidFill>
            <a:srgbClr val="0185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29" name="object 22"/>
          <p:cNvSpPr>
            <a:spLocks noChangeArrowheads="1"/>
          </p:cNvSpPr>
          <p:nvPr/>
        </p:nvSpPr>
        <p:spPr bwMode="auto">
          <a:xfrm>
            <a:off x="4640263" y="2371725"/>
            <a:ext cx="3494087" cy="2222500"/>
          </a:xfrm>
          <a:custGeom>
            <a:avLst/>
            <a:gdLst>
              <a:gd name="T0" fmla="*/ 0 w 2827020"/>
              <a:gd name="T1" fmla="*/ 0 h 1896745"/>
              <a:gd name="T2" fmla="*/ 2827020 w 2827020"/>
              <a:gd name="T3" fmla="*/ 1896745 h 1896745"/>
            </a:gdLst>
            <a:ahLst/>
            <a:cxnLst/>
            <a:rect l="T0" t="T1" r="T2" b="T3"/>
            <a:pathLst>
              <a:path w="2827020" h="1896745">
                <a:moveTo>
                  <a:pt x="1322916" y="1896738"/>
                </a:moveTo>
                <a:lnTo>
                  <a:pt x="1267544" y="1896216"/>
                </a:lnTo>
                <a:lnTo>
                  <a:pt x="1212753" y="1894245"/>
                </a:lnTo>
                <a:lnTo>
                  <a:pt x="1158586" y="1890850"/>
                </a:lnTo>
                <a:lnTo>
                  <a:pt x="1105088" y="1886054"/>
                </a:lnTo>
                <a:lnTo>
                  <a:pt x="1052304" y="1879884"/>
                </a:lnTo>
                <a:lnTo>
                  <a:pt x="1000277" y="1872362"/>
                </a:lnTo>
                <a:lnTo>
                  <a:pt x="949054" y="1863515"/>
                </a:lnTo>
                <a:lnTo>
                  <a:pt x="898677" y="1853366"/>
                </a:lnTo>
                <a:lnTo>
                  <a:pt x="849191" y="1841939"/>
                </a:lnTo>
                <a:lnTo>
                  <a:pt x="800642" y="1829261"/>
                </a:lnTo>
                <a:lnTo>
                  <a:pt x="753073" y="1815355"/>
                </a:lnTo>
                <a:lnTo>
                  <a:pt x="706530" y="1800246"/>
                </a:lnTo>
                <a:lnTo>
                  <a:pt x="661056" y="1783958"/>
                </a:lnTo>
                <a:lnTo>
                  <a:pt x="616696" y="1766517"/>
                </a:lnTo>
                <a:lnTo>
                  <a:pt x="573495" y="1747946"/>
                </a:lnTo>
                <a:lnTo>
                  <a:pt x="531496" y="1728271"/>
                </a:lnTo>
                <a:lnTo>
                  <a:pt x="490746" y="1707515"/>
                </a:lnTo>
                <a:lnTo>
                  <a:pt x="451288" y="1685704"/>
                </a:lnTo>
                <a:lnTo>
                  <a:pt x="413166" y="1662862"/>
                </a:lnTo>
                <a:lnTo>
                  <a:pt x="376425" y="1639014"/>
                </a:lnTo>
                <a:lnTo>
                  <a:pt x="341111" y="1614184"/>
                </a:lnTo>
                <a:lnTo>
                  <a:pt x="307266" y="1588398"/>
                </a:lnTo>
                <a:lnTo>
                  <a:pt x="274936" y="1561678"/>
                </a:lnTo>
                <a:lnTo>
                  <a:pt x="244165" y="1534051"/>
                </a:lnTo>
                <a:lnTo>
                  <a:pt x="214999" y="1505541"/>
                </a:lnTo>
                <a:lnTo>
                  <a:pt x="187480" y="1476172"/>
                </a:lnTo>
                <a:lnTo>
                  <a:pt x="161654" y="1445969"/>
                </a:lnTo>
                <a:lnTo>
                  <a:pt x="137566" y="1414957"/>
                </a:lnTo>
                <a:lnTo>
                  <a:pt x="115259" y="1383160"/>
                </a:lnTo>
                <a:lnTo>
                  <a:pt x="94778" y="1350602"/>
                </a:lnTo>
                <a:lnTo>
                  <a:pt x="76169" y="1317310"/>
                </a:lnTo>
                <a:lnTo>
                  <a:pt x="44740" y="1248615"/>
                </a:lnTo>
                <a:lnTo>
                  <a:pt x="21329" y="1177274"/>
                </a:lnTo>
                <a:lnTo>
                  <a:pt x="6291" y="1103482"/>
                </a:lnTo>
                <a:lnTo>
                  <a:pt x="0" y="1027790"/>
                </a:lnTo>
                <a:lnTo>
                  <a:pt x="220" y="990046"/>
                </a:lnTo>
                <a:lnTo>
                  <a:pt x="7239" y="915269"/>
                </a:lnTo>
                <a:lnTo>
                  <a:pt x="22762" y="841654"/>
                </a:lnTo>
                <a:lnTo>
                  <a:pt x="46470" y="769451"/>
                </a:lnTo>
                <a:lnTo>
                  <a:pt x="61293" y="733959"/>
                </a:lnTo>
                <a:lnTo>
                  <a:pt x="78044" y="698915"/>
                </a:lnTo>
                <a:lnTo>
                  <a:pt x="96681" y="664351"/>
                </a:lnTo>
                <a:lnTo>
                  <a:pt x="117166" y="630299"/>
                </a:lnTo>
                <a:lnTo>
                  <a:pt x="139457" y="596789"/>
                </a:lnTo>
                <a:lnTo>
                  <a:pt x="163516" y="563854"/>
                </a:lnTo>
                <a:lnTo>
                  <a:pt x="189303" y="531526"/>
                </a:lnTo>
                <a:lnTo>
                  <a:pt x="216777" y="499835"/>
                </a:lnTo>
                <a:lnTo>
                  <a:pt x="245899" y="468814"/>
                </a:lnTo>
                <a:lnTo>
                  <a:pt x="276630" y="438494"/>
                </a:lnTo>
                <a:lnTo>
                  <a:pt x="308928" y="408907"/>
                </a:lnTo>
                <a:lnTo>
                  <a:pt x="342755" y="380084"/>
                </a:lnTo>
                <a:lnTo>
                  <a:pt x="378070" y="352057"/>
                </a:lnTo>
                <a:lnTo>
                  <a:pt x="414834" y="324858"/>
                </a:lnTo>
                <a:lnTo>
                  <a:pt x="453007" y="298518"/>
                </a:lnTo>
                <a:lnTo>
                  <a:pt x="492549" y="273069"/>
                </a:lnTo>
                <a:lnTo>
                  <a:pt x="533421" y="248542"/>
                </a:lnTo>
                <a:lnTo>
                  <a:pt x="575581" y="224970"/>
                </a:lnTo>
                <a:lnTo>
                  <a:pt x="618991" y="202383"/>
                </a:lnTo>
                <a:lnTo>
                  <a:pt x="663611" y="180813"/>
                </a:lnTo>
                <a:lnTo>
                  <a:pt x="709401" y="160293"/>
                </a:lnTo>
                <a:lnTo>
                  <a:pt x="756321" y="140853"/>
                </a:lnTo>
                <a:lnTo>
                  <a:pt x="804331" y="122525"/>
                </a:lnTo>
                <a:lnTo>
                  <a:pt x="853391" y="105341"/>
                </a:lnTo>
                <a:lnTo>
                  <a:pt x="903462" y="89333"/>
                </a:lnTo>
                <a:lnTo>
                  <a:pt x="954503" y="74532"/>
                </a:lnTo>
                <a:lnTo>
                  <a:pt x="1006475" y="60969"/>
                </a:lnTo>
                <a:lnTo>
                  <a:pt x="1059338" y="48676"/>
                </a:lnTo>
                <a:lnTo>
                  <a:pt x="1113053" y="37686"/>
                </a:lnTo>
                <a:lnTo>
                  <a:pt x="1167579" y="28029"/>
                </a:lnTo>
                <a:lnTo>
                  <a:pt x="1222876" y="19737"/>
                </a:lnTo>
                <a:lnTo>
                  <a:pt x="1278905" y="12842"/>
                </a:lnTo>
                <a:lnTo>
                  <a:pt x="1335626" y="7375"/>
                </a:lnTo>
                <a:lnTo>
                  <a:pt x="1392470" y="3402"/>
                </a:lnTo>
                <a:lnTo>
                  <a:pt x="1448867" y="951"/>
                </a:lnTo>
                <a:lnTo>
                  <a:pt x="1504774" y="0"/>
                </a:lnTo>
                <a:lnTo>
                  <a:pt x="1560145" y="522"/>
                </a:lnTo>
                <a:lnTo>
                  <a:pt x="1614935" y="2493"/>
                </a:lnTo>
                <a:lnTo>
                  <a:pt x="1669101" y="5889"/>
                </a:lnTo>
                <a:lnTo>
                  <a:pt x="1722598" y="10686"/>
                </a:lnTo>
                <a:lnTo>
                  <a:pt x="1775380" y="16858"/>
                </a:lnTo>
                <a:lnTo>
                  <a:pt x="1827405" y="24382"/>
                </a:lnTo>
                <a:lnTo>
                  <a:pt x="1878626" y="33232"/>
                </a:lnTo>
                <a:lnTo>
                  <a:pt x="1928999" y="43384"/>
                </a:lnTo>
                <a:lnTo>
                  <a:pt x="1978480" y="54814"/>
                </a:lnTo>
                <a:lnTo>
                  <a:pt x="2027024" y="67497"/>
                </a:lnTo>
                <a:lnTo>
                  <a:pt x="2074587" y="81408"/>
                </a:lnTo>
                <a:lnTo>
                  <a:pt x="2121124" y="96523"/>
                </a:lnTo>
                <a:lnTo>
                  <a:pt x="2166591" y="112817"/>
                </a:lnTo>
                <a:lnTo>
                  <a:pt x="2210942" y="130267"/>
                </a:lnTo>
                <a:lnTo>
                  <a:pt x="2254134" y="148846"/>
                </a:lnTo>
                <a:lnTo>
                  <a:pt x="2296121" y="168531"/>
                </a:lnTo>
                <a:lnTo>
                  <a:pt x="2336860" y="189297"/>
                </a:lnTo>
                <a:lnTo>
                  <a:pt x="2376305" y="211120"/>
                </a:lnTo>
                <a:lnTo>
                  <a:pt x="2414412" y="233975"/>
                </a:lnTo>
                <a:lnTo>
                  <a:pt x="2451137" y="257838"/>
                </a:lnTo>
                <a:lnTo>
                  <a:pt x="2486434" y="282683"/>
                </a:lnTo>
                <a:lnTo>
                  <a:pt x="2520260" y="308487"/>
                </a:lnTo>
                <a:lnTo>
                  <a:pt x="2552569" y="335224"/>
                </a:lnTo>
                <a:lnTo>
                  <a:pt x="2583318" y="362871"/>
                </a:lnTo>
                <a:lnTo>
                  <a:pt x="2612461" y="391403"/>
                </a:lnTo>
                <a:lnTo>
                  <a:pt x="2639954" y="420794"/>
                </a:lnTo>
                <a:lnTo>
                  <a:pt x="2665752" y="451022"/>
                </a:lnTo>
                <a:lnTo>
                  <a:pt x="2689811" y="482060"/>
                </a:lnTo>
                <a:lnTo>
                  <a:pt x="2712087" y="513886"/>
                </a:lnTo>
                <a:lnTo>
                  <a:pt x="2732534" y="546473"/>
                </a:lnTo>
                <a:lnTo>
                  <a:pt x="2751108" y="579797"/>
                </a:lnTo>
                <a:lnTo>
                  <a:pt x="2782460" y="648560"/>
                </a:lnTo>
                <a:lnTo>
                  <a:pt x="2805784" y="719979"/>
                </a:lnTo>
                <a:lnTo>
                  <a:pt x="2820726" y="793856"/>
                </a:lnTo>
                <a:lnTo>
                  <a:pt x="2827018" y="869549"/>
                </a:lnTo>
                <a:lnTo>
                  <a:pt x="2826846" y="907249"/>
                </a:lnTo>
                <a:lnTo>
                  <a:pt x="2819918" y="981944"/>
                </a:lnTo>
                <a:lnTo>
                  <a:pt x="2804477" y="1055487"/>
                </a:lnTo>
                <a:lnTo>
                  <a:pt x="2780842" y="1127624"/>
                </a:lnTo>
                <a:lnTo>
                  <a:pt x="2766052" y="1163086"/>
                </a:lnTo>
                <a:lnTo>
                  <a:pt x="2749333" y="1198102"/>
                </a:lnTo>
                <a:lnTo>
                  <a:pt x="2730725" y="1232640"/>
                </a:lnTo>
                <a:lnTo>
                  <a:pt x="2710268" y="1266668"/>
                </a:lnTo>
                <a:lnTo>
                  <a:pt x="2688002" y="1300155"/>
                </a:lnTo>
                <a:lnTo>
                  <a:pt x="2663967" y="1333068"/>
                </a:lnTo>
                <a:lnTo>
                  <a:pt x="2638202" y="1365377"/>
                </a:lnTo>
                <a:lnTo>
                  <a:pt x="2610748" y="1397049"/>
                </a:lnTo>
                <a:lnTo>
                  <a:pt x="2581645" y="1428053"/>
                </a:lnTo>
                <a:lnTo>
                  <a:pt x="2550932" y="1458358"/>
                </a:lnTo>
                <a:lnTo>
                  <a:pt x="2518650" y="1487931"/>
                </a:lnTo>
                <a:lnTo>
                  <a:pt x="2484838" y="1516741"/>
                </a:lnTo>
                <a:lnTo>
                  <a:pt x="2449535" y="1544756"/>
                </a:lnTo>
                <a:lnTo>
                  <a:pt x="2412783" y="1571944"/>
                </a:lnTo>
                <a:lnTo>
                  <a:pt x="2374621" y="1598274"/>
                </a:lnTo>
                <a:lnTo>
                  <a:pt x="2335089" y="1623715"/>
                </a:lnTo>
                <a:lnTo>
                  <a:pt x="2294226" y="1648234"/>
                </a:lnTo>
                <a:lnTo>
                  <a:pt x="2252073" y="1671799"/>
                </a:lnTo>
                <a:lnTo>
                  <a:pt x="2208669" y="1694380"/>
                </a:lnTo>
                <a:lnTo>
                  <a:pt x="2164055" y="1715944"/>
                </a:lnTo>
                <a:lnTo>
                  <a:pt x="2118271" y="1736461"/>
                </a:lnTo>
                <a:lnTo>
                  <a:pt x="2071355" y="1755897"/>
                </a:lnTo>
                <a:lnTo>
                  <a:pt x="2023349" y="1774221"/>
                </a:lnTo>
                <a:lnTo>
                  <a:pt x="1974291" y="1791403"/>
                </a:lnTo>
                <a:lnTo>
                  <a:pt x="1924223" y="1807409"/>
                </a:lnTo>
                <a:lnTo>
                  <a:pt x="1873183" y="1822209"/>
                </a:lnTo>
                <a:lnTo>
                  <a:pt x="1821212" y="1835771"/>
                </a:lnTo>
                <a:lnTo>
                  <a:pt x="1768350" y="1848062"/>
                </a:lnTo>
                <a:lnTo>
                  <a:pt x="1714636" y="1859052"/>
                </a:lnTo>
                <a:lnTo>
                  <a:pt x="1660111" y="1868709"/>
                </a:lnTo>
                <a:lnTo>
                  <a:pt x="1604814" y="1877001"/>
                </a:lnTo>
                <a:lnTo>
                  <a:pt x="1548785" y="1883896"/>
                </a:lnTo>
                <a:lnTo>
                  <a:pt x="1492064" y="1889362"/>
                </a:lnTo>
                <a:lnTo>
                  <a:pt x="1435220" y="1893336"/>
                </a:lnTo>
                <a:lnTo>
                  <a:pt x="1378822" y="1895786"/>
                </a:lnTo>
                <a:lnTo>
                  <a:pt x="1322916" y="1896738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30" name="object 23"/>
          <p:cNvSpPr>
            <a:spLocks noChangeArrowheads="1"/>
          </p:cNvSpPr>
          <p:nvPr/>
        </p:nvSpPr>
        <p:spPr bwMode="auto">
          <a:xfrm>
            <a:off x="4718050" y="1514475"/>
            <a:ext cx="2863850" cy="2925763"/>
          </a:xfrm>
          <a:custGeom>
            <a:avLst/>
            <a:gdLst>
              <a:gd name="T0" fmla="*/ 0 w 2317115"/>
              <a:gd name="T1" fmla="*/ 0 h 2496820"/>
              <a:gd name="T2" fmla="*/ 2317115 w 2317115"/>
              <a:gd name="T3" fmla="*/ 2496820 h 2496820"/>
            </a:gdLst>
            <a:ahLst/>
            <a:cxnLst/>
            <a:rect l="T0" t="T1" r="T2" b="T3"/>
            <a:pathLst>
              <a:path w="2317115" h="2496820">
                <a:moveTo>
                  <a:pt x="723763" y="2496791"/>
                </a:moveTo>
                <a:lnTo>
                  <a:pt x="683493" y="2496044"/>
                </a:lnTo>
                <a:lnTo>
                  <a:pt x="643803" y="2493503"/>
                </a:lnTo>
                <a:lnTo>
                  <a:pt x="604742" y="2489150"/>
                </a:lnTo>
                <a:lnTo>
                  <a:pt x="566358" y="2482972"/>
                </a:lnTo>
                <a:lnTo>
                  <a:pt x="528699" y="2474955"/>
                </a:lnTo>
                <a:lnTo>
                  <a:pt x="491816" y="2465082"/>
                </a:lnTo>
                <a:lnTo>
                  <a:pt x="420567" y="2439713"/>
                </a:lnTo>
                <a:lnTo>
                  <a:pt x="353000" y="2406748"/>
                </a:lnTo>
                <a:lnTo>
                  <a:pt x="289506" y="2366068"/>
                </a:lnTo>
                <a:lnTo>
                  <a:pt x="230736" y="2317790"/>
                </a:lnTo>
                <a:lnTo>
                  <a:pt x="178503" y="2263402"/>
                </a:lnTo>
                <a:lnTo>
                  <a:pt x="133047" y="2203522"/>
                </a:lnTo>
                <a:lnTo>
                  <a:pt x="94328" y="2138554"/>
                </a:lnTo>
                <a:lnTo>
                  <a:pt x="77482" y="2104289"/>
                </a:lnTo>
                <a:lnTo>
                  <a:pt x="62306" y="2068905"/>
                </a:lnTo>
                <a:lnTo>
                  <a:pt x="48793" y="2032450"/>
                </a:lnTo>
                <a:lnTo>
                  <a:pt x="36940" y="1994978"/>
                </a:lnTo>
                <a:lnTo>
                  <a:pt x="26741" y="1956537"/>
                </a:lnTo>
                <a:lnTo>
                  <a:pt x="18191" y="1917178"/>
                </a:lnTo>
                <a:lnTo>
                  <a:pt x="11285" y="1876953"/>
                </a:lnTo>
                <a:lnTo>
                  <a:pt x="6017" y="1835912"/>
                </a:lnTo>
                <a:lnTo>
                  <a:pt x="2384" y="1794105"/>
                </a:lnTo>
                <a:lnTo>
                  <a:pt x="380" y="1751583"/>
                </a:lnTo>
                <a:lnTo>
                  <a:pt x="0" y="1708397"/>
                </a:lnTo>
                <a:lnTo>
                  <a:pt x="1238" y="1664597"/>
                </a:lnTo>
                <a:lnTo>
                  <a:pt x="4090" y="1620234"/>
                </a:lnTo>
                <a:lnTo>
                  <a:pt x="8588" y="1575086"/>
                </a:lnTo>
                <a:lnTo>
                  <a:pt x="14616" y="1530021"/>
                </a:lnTo>
                <a:lnTo>
                  <a:pt x="22279" y="1484273"/>
                </a:lnTo>
                <a:lnTo>
                  <a:pt x="31536" y="1438163"/>
                </a:lnTo>
                <a:lnTo>
                  <a:pt x="42382" y="1391744"/>
                </a:lnTo>
                <a:lnTo>
                  <a:pt x="54811" y="1345066"/>
                </a:lnTo>
                <a:lnTo>
                  <a:pt x="68819" y="1298178"/>
                </a:lnTo>
                <a:lnTo>
                  <a:pt x="84401" y="1251133"/>
                </a:lnTo>
                <a:lnTo>
                  <a:pt x="101550" y="1203980"/>
                </a:lnTo>
                <a:lnTo>
                  <a:pt x="120264" y="1156770"/>
                </a:lnTo>
                <a:lnTo>
                  <a:pt x="140536" y="1109554"/>
                </a:lnTo>
                <a:lnTo>
                  <a:pt x="162361" y="1062382"/>
                </a:lnTo>
                <a:lnTo>
                  <a:pt x="185734" y="1015306"/>
                </a:lnTo>
                <a:lnTo>
                  <a:pt x="210651" y="968375"/>
                </a:lnTo>
                <a:lnTo>
                  <a:pt x="237106" y="921640"/>
                </a:lnTo>
                <a:lnTo>
                  <a:pt x="265095" y="875152"/>
                </a:lnTo>
                <a:lnTo>
                  <a:pt x="294612" y="828961"/>
                </a:lnTo>
                <a:lnTo>
                  <a:pt x="325651" y="783119"/>
                </a:lnTo>
                <a:lnTo>
                  <a:pt x="358209" y="737675"/>
                </a:lnTo>
                <a:lnTo>
                  <a:pt x="392281" y="692681"/>
                </a:lnTo>
                <a:lnTo>
                  <a:pt x="427860" y="648186"/>
                </a:lnTo>
                <a:lnTo>
                  <a:pt x="464599" y="604645"/>
                </a:lnTo>
                <a:lnTo>
                  <a:pt x="502122" y="562486"/>
                </a:lnTo>
                <a:lnTo>
                  <a:pt x="540379" y="521724"/>
                </a:lnTo>
                <a:lnTo>
                  <a:pt x="579322" y="482374"/>
                </a:lnTo>
                <a:lnTo>
                  <a:pt x="618902" y="444451"/>
                </a:lnTo>
                <a:lnTo>
                  <a:pt x="659070" y="407970"/>
                </a:lnTo>
                <a:lnTo>
                  <a:pt x="699778" y="372944"/>
                </a:lnTo>
                <a:lnTo>
                  <a:pt x="740977" y="339390"/>
                </a:lnTo>
                <a:lnTo>
                  <a:pt x="782617" y="307322"/>
                </a:lnTo>
                <a:lnTo>
                  <a:pt x="824651" y="276754"/>
                </a:lnTo>
                <a:lnTo>
                  <a:pt x="867029" y="247702"/>
                </a:lnTo>
                <a:lnTo>
                  <a:pt x="909703" y="220180"/>
                </a:lnTo>
                <a:lnTo>
                  <a:pt x="952624" y="194203"/>
                </a:lnTo>
                <a:lnTo>
                  <a:pt x="995744" y="169786"/>
                </a:lnTo>
                <a:lnTo>
                  <a:pt x="1039013" y="146943"/>
                </a:lnTo>
                <a:lnTo>
                  <a:pt x="1082383" y="125690"/>
                </a:lnTo>
                <a:lnTo>
                  <a:pt x="1125804" y="106041"/>
                </a:lnTo>
                <a:lnTo>
                  <a:pt x="1169229" y="88010"/>
                </a:lnTo>
                <a:lnTo>
                  <a:pt x="1212609" y="71614"/>
                </a:lnTo>
                <a:lnTo>
                  <a:pt x="1255894" y="56866"/>
                </a:lnTo>
                <a:lnTo>
                  <a:pt x="1299037" y="43781"/>
                </a:lnTo>
                <a:lnTo>
                  <a:pt x="1341988" y="32374"/>
                </a:lnTo>
                <a:lnTo>
                  <a:pt x="1384698" y="22660"/>
                </a:lnTo>
                <a:lnTo>
                  <a:pt x="1427119" y="14654"/>
                </a:lnTo>
                <a:lnTo>
                  <a:pt x="1469203" y="8370"/>
                </a:lnTo>
                <a:lnTo>
                  <a:pt x="1510899" y="3823"/>
                </a:lnTo>
                <a:lnTo>
                  <a:pt x="1552160" y="1028"/>
                </a:lnTo>
                <a:lnTo>
                  <a:pt x="1592937" y="0"/>
                </a:lnTo>
                <a:lnTo>
                  <a:pt x="1633182" y="753"/>
                </a:lnTo>
                <a:lnTo>
                  <a:pt x="1672844" y="3302"/>
                </a:lnTo>
                <a:lnTo>
                  <a:pt x="1711876" y="7663"/>
                </a:lnTo>
                <a:lnTo>
                  <a:pt x="1750229" y="13850"/>
                </a:lnTo>
                <a:lnTo>
                  <a:pt x="1787854" y="21877"/>
                </a:lnTo>
                <a:lnTo>
                  <a:pt x="1824702" y="31759"/>
                </a:lnTo>
                <a:lnTo>
                  <a:pt x="1895874" y="57150"/>
                </a:lnTo>
                <a:lnTo>
                  <a:pt x="1963354" y="90139"/>
                </a:lnTo>
                <a:lnTo>
                  <a:pt x="2026753" y="130846"/>
                </a:lnTo>
                <a:lnTo>
                  <a:pt x="2085522" y="179124"/>
                </a:lnTo>
                <a:lnTo>
                  <a:pt x="2137852" y="233485"/>
                </a:lnTo>
                <a:lnTo>
                  <a:pt x="2183394" y="293341"/>
                </a:lnTo>
                <a:lnTo>
                  <a:pt x="2222190" y="358287"/>
                </a:lnTo>
                <a:lnTo>
                  <a:pt x="2239071" y="392542"/>
                </a:lnTo>
                <a:lnTo>
                  <a:pt x="2254281" y="427917"/>
                </a:lnTo>
                <a:lnTo>
                  <a:pt x="2267825" y="464363"/>
                </a:lnTo>
                <a:lnTo>
                  <a:pt x="2279707" y="501827"/>
                </a:lnTo>
                <a:lnTo>
                  <a:pt x="2289934" y="540260"/>
                </a:lnTo>
                <a:lnTo>
                  <a:pt x="2298510" y="579612"/>
                </a:lnTo>
                <a:lnTo>
                  <a:pt x="2305440" y="619830"/>
                </a:lnTo>
                <a:lnTo>
                  <a:pt x="2310729" y="660865"/>
                </a:lnTo>
                <a:lnTo>
                  <a:pt x="2314383" y="702666"/>
                </a:lnTo>
                <a:lnTo>
                  <a:pt x="2316406" y="745183"/>
                </a:lnTo>
                <a:lnTo>
                  <a:pt x="2316804" y="788364"/>
                </a:lnTo>
                <a:lnTo>
                  <a:pt x="2315581" y="832160"/>
                </a:lnTo>
                <a:lnTo>
                  <a:pt x="2312743" y="876519"/>
                </a:lnTo>
                <a:lnTo>
                  <a:pt x="2308262" y="921640"/>
                </a:lnTo>
                <a:lnTo>
                  <a:pt x="2302243" y="966724"/>
                </a:lnTo>
                <a:lnTo>
                  <a:pt x="2294590" y="1012470"/>
                </a:lnTo>
                <a:lnTo>
                  <a:pt x="2285343" y="1058576"/>
                </a:lnTo>
                <a:lnTo>
                  <a:pt x="2274506" y="1104993"/>
                </a:lnTo>
                <a:lnTo>
                  <a:pt x="2262084" y="1151670"/>
                </a:lnTo>
                <a:lnTo>
                  <a:pt x="2248083" y="1198555"/>
                </a:lnTo>
                <a:lnTo>
                  <a:pt x="2232507" y="1245599"/>
                </a:lnTo>
                <a:lnTo>
                  <a:pt x="2215362" y="1292750"/>
                </a:lnTo>
                <a:lnTo>
                  <a:pt x="2196653" y="1339959"/>
                </a:lnTo>
                <a:lnTo>
                  <a:pt x="2176385" y="1387174"/>
                </a:lnTo>
                <a:lnTo>
                  <a:pt x="2154562" y="1434345"/>
                </a:lnTo>
                <a:lnTo>
                  <a:pt x="2131191" y="1481421"/>
                </a:lnTo>
                <a:lnTo>
                  <a:pt x="2106276" y="1528352"/>
                </a:lnTo>
                <a:lnTo>
                  <a:pt x="2079822" y="1575086"/>
                </a:lnTo>
                <a:lnTo>
                  <a:pt x="2051835" y="1621574"/>
                </a:lnTo>
                <a:lnTo>
                  <a:pt x="2022319" y="1667764"/>
                </a:lnTo>
                <a:lnTo>
                  <a:pt x="1991279" y="1713607"/>
                </a:lnTo>
                <a:lnTo>
                  <a:pt x="1958721" y="1759050"/>
                </a:lnTo>
                <a:lnTo>
                  <a:pt x="1924650" y="1804045"/>
                </a:lnTo>
                <a:lnTo>
                  <a:pt x="1889071" y="1848539"/>
                </a:lnTo>
                <a:lnTo>
                  <a:pt x="1852332" y="1892081"/>
                </a:lnTo>
                <a:lnTo>
                  <a:pt x="1814809" y="1934240"/>
                </a:lnTo>
                <a:lnTo>
                  <a:pt x="1776551" y="1975001"/>
                </a:lnTo>
                <a:lnTo>
                  <a:pt x="1737608" y="2014351"/>
                </a:lnTo>
                <a:lnTo>
                  <a:pt x="1698027" y="2052275"/>
                </a:lnTo>
                <a:lnTo>
                  <a:pt x="1657858" y="2088756"/>
                </a:lnTo>
                <a:lnTo>
                  <a:pt x="1617149" y="2123782"/>
                </a:lnTo>
                <a:lnTo>
                  <a:pt x="1575949" y="2157337"/>
                </a:lnTo>
                <a:lnTo>
                  <a:pt x="1534306" y="2189406"/>
                </a:lnTo>
                <a:lnTo>
                  <a:pt x="1492269" y="2219974"/>
                </a:lnTo>
                <a:lnTo>
                  <a:pt x="1449888" y="2249027"/>
                </a:lnTo>
                <a:lnTo>
                  <a:pt x="1407209" y="2276550"/>
                </a:lnTo>
                <a:lnTo>
                  <a:pt x="1364283" y="2302529"/>
                </a:lnTo>
                <a:lnTo>
                  <a:pt x="1321158" y="2326947"/>
                </a:lnTo>
                <a:lnTo>
                  <a:pt x="1277883" y="2349792"/>
                </a:lnTo>
                <a:lnTo>
                  <a:pt x="1234505" y="2371047"/>
                </a:lnTo>
                <a:lnTo>
                  <a:pt x="1191075" y="2390699"/>
                </a:lnTo>
                <a:lnTo>
                  <a:pt x="1147640" y="2408732"/>
                </a:lnTo>
                <a:lnTo>
                  <a:pt x="1104250" y="2425132"/>
                </a:lnTo>
                <a:lnTo>
                  <a:pt x="1060952" y="2439883"/>
                </a:lnTo>
                <a:lnTo>
                  <a:pt x="1017797" y="2452972"/>
                </a:lnTo>
                <a:lnTo>
                  <a:pt x="974831" y="2464383"/>
                </a:lnTo>
                <a:lnTo>
                  <a:pt x="932105" y="2474101"/>
                </a:lnTo>
                <a:lnTo>
                  <a:pt x="889666" y="2482112"/>
                </a:lnTo>
                <a:lnTo>
                  <a:pt x="847564" y="2488402"/>
                </a:lnTo>
                <a:lnTo>
                  <a:pt x="805847" y="2492954"/>
                </a:lnTo>
                <a:lnTo>
                  <a:pt x="764564" y="2495756"/>
                </a:lnTo>
                <a:lnTo>
                  <a:pt x="723763" y="2496791"/>
                </a:lnTo>
                <a:close/>
              </a:path>
            </a:pathLst>
          </a:custGeom>
          <a:solidFill>
            <a:srgbClr val="79B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5" name="object 24"/>
          <p:cNvSpPr txBox="1"/>
          <p:nvPr/>
        </p:nvSpPr>
        <p:spPr>
          <a:xfrm>
            <a:off x="1843088" y="1554163"/>
            <a:ext cx="1212850" cy="4619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35" algn="ctr" fontAlgn="auto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7E7E7E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小型化</a:t>
            </a:r>
            <a:endParaRPr dirty="0">
              <a:latin typeface="微软雅黑" panose="020B0503020204020204" charset="-122"/>
              <a:ea typeface="+mn-ea"/>
              <a:cs typeface="微软雅黑" panose="020B0503020204020204" charset="-122"/>
            </a:endParaRPr>
          </a:p>
          <a:p>
            <a:pPr algn="ctr" fontAlgn="auto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7E7E7E"/>
                </a:solidFill>
                <a:latin typeface="Arial" panose="020B0604020202020204"/>
                <a:ea typeface="+mn-ea"/>
                <a:cs typeface="Arial" panose="020B0604020202020204"/>
              </a:rPr>
              <a:t>Miniature</a:t>
            </a:r>
            <a:endParaRPr dirty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76" name="object 25"/>
          <p:cNvSpPr txBox="1"/>
          <p:nvPr/>
        </p:nvSpPr>
        <p:spPr>
          <a:xfrm>
            <a:off x="8612188" y="1624013"/>
            <a:ext cx="15144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187325"/>
            <a:r>
              <a:rPr lang="zh-CN" altLang="en-US" b="1">
                <a:solidFill>
                  <a:srgbClr val="00AF50"/>
                </a:solidFill>
                <a:latin typeface="微软雅黑" pitchFamily="34" charset="-122"/>
                <a:ea typeface="微软雅黑" pitchFamily="34" charset="-122"/>
              </a:rPr>
              <a:t>高纹波  </a:t>
            </a:r>
            <a:r>
              <a:rPr lang="en-US" altLang="zh-CN" b="1">
                <a:solidFill>
                  <a:srgbClr val="00AF50"/>
                </a:solidFill>
                <a:latin typeface="微软雅黑" pitchFamily="34" charset="-122"/>
                <a:ea typeface="微软雅黑" pitchFamily="34" charset="-122"/>
              </a:rPr>
              <a:t>Hight R/C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object 26"/>
          <p:cNvSpPr txBox="1"/>
          <p:nvPr/>
        </p:nvSpPr>
        <p:spPr>
          <a:xfrm>
            <a:off x="1446213" y="3022600"/>
            <a:ext cx="981075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104775"/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长寿命  </a:t>
            </a:r>
            <a:r>
              <a:rPr lang="en-US" altLang="zh-CN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Longlife</a:t>
            </a:r>
            <a:endParaRPr lang="en-US" altLang="zh-CN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object 27"/>
          <p:cNvSpPr txBox="1"/>
          <p:nvPr/>
        </p:nvSpPr>
        <p:spPr>
          <a:xfrm>
            <a:off x="1746250" y="4743450"/>
            <a:ext cx="1133475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115888"/>
            <a:r>
              <a:rPr lang="zh-CN" altLang="en-US" b="1">
                <a:solidFill>
                  <a:srgbClr val="585858"/>
                </a:solidFill>
                <a:latin typeface="微软雅黑" pitchFamily="34" charset="-122"/>
                <a:ea typeface="微软雅黑" pitchFamily="34" charset="-122"/>
              </a:rPr>
              <a:t>低阻抗  </a:t>
            </a:r>
            <a:r>
              <a:rPr lang="en-US" altLang="zh-CN" b="1">
                <a:solidFill>
                  <a:srgbClr val="585858"/>
                </a:solidFill>
                <a:latin typeface="微软雅黑" pitchFamily="34" charset="-122"/>
                <a:ea typeface="微软雅黑" pitchFamily="34" charset="-122"/>
              </a:rPr>
              <a:t>Low ESR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object 28"/>
          <p:cNvSpPr txBox="1"/>
          <p:nvPr/>
        </p:nvSpPr>
        <p:spPr>
          <a:xfrm>
            <a:off x="9112250" y="3055938"/>
            <a:ext cx="1504950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112713"/>
            <a:r>
              <a:rPr lang="zh-CN" altLang="en-US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高温度  </a:t>
            </a:r>
            <a:r>
              <a:rPr lang="en-US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Hi-temp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object 29"/>
          <p:cNvSpPr txBox="1"/>
          <p:nvPr/>
        </p:nvSpPr>
        <p:spPr>
          <a:xfrm>
            <a:off x="8896350" y="4752975"/>
            <a:ext cx="1325563" cy="461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548ED4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高电压</a:t>
            </a:r>
            <a:endParaRPr dirty="0">
              <a:latin typeface="微软雅黑" panose="020B0503020204020204" charset="-122"/>
              <a:ea typeface="+mn-ea"/>
              <a:cs typeface="微软雅黑" panose="020B0503020204020204" charset="-122"/>
            </a:endParaRPr>
          </a:p>
          <a:p>
            <a:pPr algn="ctr" fontAlgn="auto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548ED4"/>
                </a:solidFill>
                <a:latin typeface="Arial" panose="020B0604020202020204"/>
                <a:ea typeface="+mn-ea"/>
                <a:cs typeface="Arial" panose="020B0604020202020204"/>
              </a:rPr>
              <a:t>Hi-voltage</a:t>
            </a:r>
            <a:endParaRPr dirty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6337" name="object 30"/>
          <p:cNvSpPr>
            <a:spLocks noChangeArrowheads="1"/>
          </p:cNvSpPr>
          <p:nvPr/>
        </p:nvSpPr>
        <p:spPr bwMode="auto">
          <a:xfrm flipV="1">
            <a:off x="3140075" y="17795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38" name="object 31"/>
          <p:cNvSpPr>
            <a:spLocks noChangeArrowheads="1"/>
          </p:cNvSpPr>
          <p:nvPr/>
        </p:nvSpPr>
        <p:spPr bwMode="auto">
          <a:xfrm flipV="1">
            <a:off x="3216275" y="17795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39" name="object 32"/>
          <p:cNvSpPr>
            <a:spLocks noChangeArrowheads="1"/>
          </p:cNvSpPr>
          <p:nvPr/>
        </p:nvSpPr>
        <p:spPr bwMode="auto">
          <a:xfrm flipV="1">
            <a:off x="3292475" y="17795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40" name="object 33"/>
          <p:cNvSpPr>
            <a:spLocks noChangeArrowheads="1"/>
          </p:cNvSpPr>
          <p:nvPr/>
        </p:nvSpPr>
        <p:spPr bwMode="auto">
          <a:xfrm flipV="1">
            <a:off x="3368675" y="17795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41" name="object 34"/>
          <p:cNvSpPr>
            <a:spLocks noChangeArrowheads="1"/>
          </p:cNvSpPr>
          <p:nvPr/>
        </p:nvSpPr>
        <p:spPr bwMode="auto">
          <a:xfrm flipV="1">
            <a:off x="3444875" y="17795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42" name="object 35"/>
          <p:cNvSpPr>
            <a:spLocks noChangeArrowheads="1"/>
          </p:cNvSpPr>
          <p:nvPr/>
        </p:nvSpPr>
        <p:spPr bwMode="auto">
          <a:xfrm flipV="1">
            <a:off x="3521075" y="17795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43" name="object 36"/>
          <p:cNvSpPr>
            <a:spLocks noChangeArrowheads="1"/>
          </p:cNvSpPr>
          <p:nvPr/>
        </p:nvSpPr>
        <p:spPr bwMode="auto">
          <a:xfrm flipV="1">
            <a:off x="3597275" y="17795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44" name="object 37"/>
          <p:cNvSpPr>
            <a:spLocks noChangeArrowheads="1"/>
          </p:cNvSpPr>
          <p:nvPr/>
        </p:nvSpPr>
        <p:spPr bwMode="auto">
          <a:xfrm flipV="1">
            <a:off x="3673475" y="1779588"/>
            <a:ext cx="53975" cy="49212"/>
          </a:xfrm>
          <a:custGeom>
            <a:avLst/>
            <a:gdLst>
              <a:gd name="T0" fmla="*/ 0 w 16510"/>
              <a:gd name="T1" fmla="*/ 0 h 49099"/>
              <a:gd name="T2" fmla="*/ 16510 w 16510"/>
              <a:gd name="T3" fmla="*/ 49099 h 49099"/>
            </a:gdLst>
            <a:ahLst/>
            <a:cxnLst/>
            <a:rect l="T0" t="T1" r="T2" b="T3"/>
            <a:pathLst>
              <a:path w="16510" h="49099">
                <a:moveTo>
                  <a:pt x="0" y="0"/>
                </a:moveTo>
                <a:lnTo>
                  <a:pt x="1651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45" name="object 38"/>
          <p:cNvSpPr>
            <a:spLocks noChangeArrowheads="1"/>
          </p:cNvSpPr>
          <p:nvPr/>
        </p:nvSpPr>
        <p:spPr bwMode="auto">
          <a:xfrm flipV="1">
            <a:off x="2835275" y="49418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46" name="object 39"/>
          <p:cNvSpPr>
            <a:spLocks noChangeArrowheads="1"/>
          </p:cNvSpPr>
          <p:nvPr/>
        </p:nvSpPr>
        <p:spPr bwMode="auto">
          <a:xfrm flipV="1">
            <a:off x="2911475" y="49418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47" name="object 40"/>
          <p:cNvSpPr>
            <a:spLocks noChangeArrowheads="1"/>
          </p:cNvSpPr>
          <p:nvPr/>
        </p:nvSpPr>
        <p:spPr bwMode="auto">
          <a:xfrm flipV="1">
            <a:off x="2987675" y="49418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48" name="object 41"/>
          <p:cNvSpPr>
            <a:spLocks noChangeArrowheads="1"/>
          </p:cNvSpPr>
          <p:nvPr/>
        </p:nvSpPr>
        <p:spPr bwMode="auto">
          <a:xfrm flipV="1">
            <a:off x="3063875" y="49418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49" name="object 42"/>
          <p:cNvSpPr>
            <a:spLocks noChangeArrowheads="1"/>
          </p:cNvSpPr>
          <p:nvPr/>
        </p:nvSpPr>
        <p:spPr bwMode="auto">
          <a:xfrm flipV="1">
            <a:off x="3140075" y="49418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50" name="object 43"/>
          <p:cNvSpPr>
            <a:spLocks noChangeArrowheads="1"/>
          </p:cNvSpPr>
          <p:nvPr/>
        </p:nvSpPr>
        <p:spPr bwMode="auto">
          <a:xfrm flipV="1">
            <a:off x="3216275" y="49418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51" name="object 44"/>
          <p:cNvSpPr>
            <a:spLocks noChangeArrowheads="1"/>
          </p:cNvSpPr>
          <p:nvPr/>
        </p:nvSpPr>
        <p:spPr bwMode="auto">
          <a:xfrm flipV="1">
            <a:off x="3292475" y="4941888"/>
            <a:ext cx="53975" cy="49212"/>
          </a:xfrm>
          <a:custGeom>
            <a:avLst/>
            <a:gdLst>
              <a:gd name="T0" fmla="*/ 0 w 38100"/>
              <a:gd name="T1" fmla="*/ 0 h 49099"/>
              <a:gd name="T2" fmla="*/ 38100 w 38100"/>
              <a:gd name="T3" fmla="*/ 49099 h 49099"/>
            </a:gdLst>
            <a:ahLst/>
            <a:cxnLst/>
            <a:rect l="T0" t="T1" r="T2" b="T3"/>
            <a:pathLst>
              <a:path w="38100" h="49099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52" name="object 45"/>
          <p:cNvSpPr>
            <a:spLocks noChangeArrowheads="1"/>
          </p:cNvSpPr>
          <p:nvPr/>
        </p:nvSpPr>
        <p:spPr bwMode="auto">
          <a:xfrm flipV="1">
            <a:off x="3368675" y="4941888"/>
            <a:ext cx="53975" cy="49212"/>
          </a:xfrm>
          <a:custGeom>
            <a:avLst/>
            <a:gdLst>
              <a:gd name="T0" fmla="*/ 0 w 16510"/>
              <a:gd name="T1" fmla="*/ 0 h 49099"/>
              <a:gd name="T2" fmla="*/ 16510 w 16510"/>
              <a:gd name="T3" fmla="*/ 49099 h 49099"/>
            </a:gdLst>
            <a:ahLst/>
            <a:cxnLst/>
            <a:rect l="T0" t="T1" r="T2" b="T3"/>
            <a:pathLst>
              <a:path w="16510" h="49099">
                <a:moveTo>
                  <a:pt x="0" y="0"/>
                </a:moveTo>
                <a:lnTo>
                  <a:pt x="1651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600">
              <a:ea typeface="微软雅黑" pitchFamily="34" charset="-122"/>
            </a:endParaRPr>
          </a:p>
        </p:txBody>
      </p:sp>
      <p:sp>
        <p:nvSpPr>
          <p:cNvPr id="56353" name="object 46"/>
          <p:cNvSpPr>
            <a:spLocks noChangeArrowheads="1"/>
          </p:cNvSpPr>
          <p:nvPr/>
        </p:nvSpPr>
        <p:spPr bwMode="auto">
          <a:xfrm>
            <a:off x="8005763" y="191611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54" name="object 47"/>
          <p:cNvSpPr>
            <a:spLocks noChangeArrowheads="1"/>
          </p:cNvSpPr>
          <p:nvPr/>
        </p:nvSpPr>
        <p:spPr bwMode="auto">
          <a:xfrm>
            <a:off x="8081963" y="191611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55" name="object 48"/>
          <p:cNvSpPr>
            <a:spLocks noChangeArrowheads="1"/>
          </p:cNvSpPr>
          <p:nvPr/>
        </p:nvSpPr>
        <p:spPr bwMode="auto">
          <a:xfrm>
            <a:off x="8158163" y="191611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56" name="object 49"/>
          <p:cNvSpPr>
            <a:spLocks noChangeArrowheads="1"/>
          </p:cNvSpPr>
          <p:nvPr/>
        </p:nvSpPr>
        <p:spPr bwMode="auto">
          <a:xfrm>
            <a:off x="8234363" y="191611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57" name="object 50"/>
          <p:cNvSpPr>
            <a:spLocks noChangeArrowheads="1"/>
          </p:cNvSpPr>
          <p:nvPr/>
        </p:nvSpPr>
        <p:spPr bwMode="auto">
          <a:xfrm>
            <a:off x="8310563" y="191611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58" name="object 51"/>
          <p:cNvSpPr>
            <a:spLocks noChangeArrowheads="1"/>
          </p:cNvSpPr>
          <p:nvPr/>
        </p:nvSpPr>
        <p:spPr bwMode="auto">
          <a:xfrm>
            <a:off x="8386763" y="191611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59" name="object 52"/>
          <p:cNvSpPr>
            <a:spLocks noChangeArrowheads="1"/>
          </p:cNvSpPr>
          <p:nvPr/>
        </p:nvSpPr>
        <p:spPr bwMode="auto">
          <a:xfrm>
            <a:off x="8462963" y="191611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0" name="object 53"/>
          <p:cNvSpPr>
            <a:spLocks noChangeArrowheads="1"/>
          </p:cNvSpPr>
          <p:nvPr/>
        </p:nvSpPr>
        <p:spPr bwMode="auto">
          <a:xfrm>
            <a:off x="8539163" y="1916113"/>
            <a:ext cx="15875" cy="0"/>
          </a:xfrm>
          <a:custGeom>
            <a:avLst/>
            <a:gdLst>
              <a:gd name="T0" fmla="*/ 0 w 16510"/>
              <a:gd name="T1" fmla="*/ 16510 w 16510"/>
            </a:gdLst>
            <a:ahLst/>
            <a:cxnLst/>
            <a:rect l="T0" t="0" r="T1" b="0"/>
            <a:pathLst>
              <a:path w="16510">
                <a:moveTo>
                  <a:pt x="0" y="0"/>
                </a:moveTo>
                <a:lnTo>
                  <a:pt x="16509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1" name="object 54"/>
          <p:cNvSpPr>
            <a:spLocks noChangeArrowheads="1"/>
          </p:cNvSpPr>
          <p:nvPr/>
        </p:nvSpPr>
        <p:spPr bwMode="auto">
          <a:xfrm>
            <a:off x="8248650" y="4995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2" name="object 55"/>
          <p:cNvSpPr>
            <a:spLocks noChangeArrowheads="1"/>
          </p:cNvSpPr>
          <p:nvPr/>
        </p:nvSpPr>
        <p:spPr bwMode="auto">
          <a:xfrm>
            <a:off x="8324850" y="4995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3" name="object 56"/>
          <p:cNvSpPr>
            <a:spLocks noChangeArrowheads="1"/>
          </p:cNvSpPr>
          <p:nvPr/>
        </p:nvSpPr>
        <p:spPr bwMode="auto">
          <a:xfrm>
            <a:off x="8388350" y="4995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4" name="object 57"/>
          <p:cNvSpPr>
            <a:spLocks noChangeArrowheads="1"/>
          </p:cNvSpPr>
          <p:nvPr/>
        </p:nvSpPr>
        <p:spPr bwMode="auto">
          <a:xfrm>
            <a:off x="8464550" y="4995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5" name="object 58"/>
          <p:cNvSpPr>
            <a:spLocks noChangeArrowheads="1"/>
          </p:cNvSpPr>
          <p:nvPr/>
        </p:nvSpPr>
        <p:spPr bwMode="auto">
          <a:xfrm>
            <a:off x="8540750" y="4995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6" name="object 59"/>
          <p:cNvSpPr>
            <a:spLocks noChangeArrowheads="1"/>
          </p:cNvSpPr>
          <p:nvPr/>
        </p:nvSpPr>
        <p:spPr bwMode="auto">
          <a:xfrm>
            <a:off x="8616950" y="4995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7" name="object 60"/>
          <p:cNvSpPr>
            <a:spLocks noChangeArrowheads="1"/>
          </p:cNvSpPr>
          <p:nvPr/>
        </p:nvSpPr>
        <p:spPr bwMode="auto">
          <a:xfrm>
            <a:off x="8693150" y="4995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8" name="object 61"/>
          <p:cNvSpPr>
            <a:spLocks noChangeArrowheads="1"/>
          </p:cNvSpPr>
          <p:nvPr/>
        </p:nvSpPr>
        <p:spPr bwMode="auto">
          <a:xfrm>
            <a:off x="8769350" y="4995863"/>
            <a:ext cx="15875" cy="0"/>
          </a:xfrm>
          <a:custGeom>
            <a:avLst/>
            <a:gdLst>
              <a:gd name="T0" fmla="*/ 0 w 16509"/>
              <a:gd name="T1" fmla="*/ 16509 w 16509"/>
            </a:gdLst>
            <a:ahLst/>
            <a:cxnLst/>
            <a:rect l="T0" t="0" r="T1" b="0"/>
            <a:pathLst>
              <a:path w="16509">
                <a:moveTo>
                  <a:pt x="0" y="0"/>
                </a:moveTo>
                <a:lnTo>
                  <a:pt x="16509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69" name="object 62"/>
          <p:cNvSpPr>
            <a:spLocks noChangeArrowheads="1"/>
          </p:cNvSpPr>
          <p:nvPr/>
        </p:nvSpPr>
        <p:spPr bwMode="auto">
          <a:xfrm>
            <a:off x="2490788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0" name="object 63"/>
          <p:cNvSpPr>
            <a:spLocks noChangeArrowheads="1"/>
          </p:cNvSpPr>
          <p:nvPr/>
        </p:nvSpPr>
        <p:spPr bwMode="auto">
          <a:xfrm>
            <a:off x="2566988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1" name="object 64"/>
          <p:cNvSpPr>
            <a:spLocks noChangeArrowheads="1"/>
          </p:cNvSpPr>
          <p:nvPr/>
        </p:nvSpPr>
        <p:spPr bwMode="auto">
          <a:xfrm>
            <a:off x="2643188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2" name="object 65"/>
          <p:cNvSpPr>
            <a:spLocks noChangeArrowheads="1"/>
          </p:cNvSpPr>
          <p:nvPr/>
        </p:nvSpPr>
        <p:spPr bwMode="auto">
          <a:xfrm>
            <a:off x="2719388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3" name="object 66"/>
          <p:cNvSpPr>
            <a:spLocks noChangeArrowheads="1"/>
          </p:cNvSpPr>
          <p:nvPr/>
        </p:nvSpPr>
        <p:spPr bwMode="auto">
          <a:xfrm>
            <a:off x="2795588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4" name="object 67"/>
          <p:cNvSpPr>
            <a:spLocks noChangeArrowheads="1"/>
          </p:cNvSpPr>
          <p:nvPr/>
        </p:nvSpPr>
        <p:spPr bwMode="auto">
          <a:xfrm>
            <a:off x="2871788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5" name="object 68"/>
          <p:cNvSpPr>
            <a:spLocks noChangeArrowheads="1"/>
          </p:cNvSpPr>
          <p:nvPr/>
        </p:nvSpPr>
        <p:spPr bwMode="auto">
          <a:xfrm>
            <a:off x="2947988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6" name="object 69"/>
          <p:cNvSpPr>
            <a:spLocks noChangeArrowheads="1"/>
          </p:cNvSpPr>
          <p:nvPr/>
        </p:nvSpPr>
        <p:spPr bwMode="auto">
          <a:xfrm>
            <a:off x="3024188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7" name="object 70"/>
          <p:cNvSpPr>
            <a:spLocks noChangeArrowheads="1"/>
          </p:cNvSpPr>
          <p:nvPr/>
        </p:nvSpPr>
        <p:spPr bwMode="auto">
          <a:xfrm>
            <a:off x="8615363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8" name="object 71"/>
          <p:cNvSpPr>
            <a:spLocks noChangeArrowheads="1"/>
          </p:cNvSpPr>
          <p:nvPr/>
        </p:nvSpPr>
        <p:spPr bwMode="auto">
          <a:xfrm>
            <a:off x="8691563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79" name="object 72"/>
          <p:cNvSpPr>
            <a:spLocks noChangeArrowheads="1"/>
          </p:cNvSpPr>
          <p:nvPr/>
        </p:nvSpPr>
        <p:spPr bwMode="auto">
          <a:xfrm>
            <a:off x="8767763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0" name="object 73"/>
          <p:cNvSpPr>
            <a:spLocks noChangeArrowheads="1"/>
          </p:cNvSpPr>
          <p:nvPr/>
        </p:nvSpPr>
        <p:spPr bwMode="auto">
          <a:xfrm>
            <a:off x="8843963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1" name="object 74"/>
          <p:cNvSpPr>
            <a:spLocks noChangeArrowheads="1"/>
          </p:cNvSpPr>
          <p:nvPr/>
        </p:nvSpPr>
        <p:spPr bwMode="auto">
          <a:xfrm>
            <a:off x="8920163" y="33448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2" name="object 75"/>
          <p:cNvSpPr>
            <a:spLocks noChangeArrowheads="1"/>
          </p:cNvSpPr>
          <p:nvPr/>
        </p:nvSpPr>
        <p:spPr bwMode="auto">
          <a:xfrm>
            <a:off x="4887913" y="2590800"/>
            <a:ext cx="1762125" cy="1671638"/>
          </a:xfrm>
          <a:custGeom>
            <a:avLst/>
            <a:gdLst>
              <a:gd name="T0" fmla="*/ 0 w 1425575"/>
              <a:gd name="T1" fmla="*/ 0 h 1425575"/>
              <a:gd name="T2" fmla="*/ 1425575 w 1425575"/>
              <a:gd name="T3" fmla="*/ 1425575 h 1425575"/>
            </a:gdLst>
            <a:ahLst/>
            <a:cxnLst/>
            <a:rect l="T0" t="T1" r="T2" b="T3"/>
            <a:pathLst>
              <a:path w="1425575" h="1425575">
                <a:moveTo>
                  <a:pt x="712279" y="1425575"/>
                </a:moveTo>
                <a:lnTo>
                  <a:pt x="663477" y="1423930"/>
                </a:lnTo>
                <a:lnTo>
                  <a:pt x="615558" y="1419068"/>
                </a:lnTo>
                <a:lnTo>
                  <a:pt x="568628" y="1411093"/>
                </a:lnTo>
                <a:lnTo>
                  <a:pt x="522794" y="1400113"/>
                </a:lnTo>
                <a:lnTo>
                  <a:pt x="478162" y="1386233"/>
                </a:lnTo>
                <a:lnTo>
                  <a:pt x="434838" y="1369559"/>
                </a:lnTo>
                <a:lnTo>
                  <a:pt x="392928" y="1350198"/>
                </a:lnTo>
                <a:lnTo>
                  <a:pt x="352540" y="1328256"/>
                </a:lnTo>
                <a:lnTo>
                  <a:pt x="313779" y="1303838"/>
                </a:lnTo>
                <a:lnTo>
                  <a:pt x="276752" y="1277052"/>
                </a:lnTo>
                <a:lnTo>
                  <a:pt x="241566" y="1248002"/>
                </a:lnTo>
                <a:lnTo>
                  <a:pt x="208326" y="1216796"/>
                </a:lnTo>
                <a:lnTo>
                  <a:pt x="177138" y="1183539"/>
                </a:lnTo>
                <a:lnTo>
                  <a:pt x="148110" y="1148338"/>
                </a:lnTo>
                <a:lnTo>
                  <a:pt x="121348" y="1111298"/>
                </a:lnTo>
                <a:lnTo>
                  <a:pt x="96958" y="1072526"/>
                </a:lnTo>
                <a:lnTo>
                  <a:pt x="75047" y="1032128"/>
                </a:lnTo>
                <a:lnTo>
                  <a:pt x="55720" y="990209"/>
                </a:lnTo>
                <a:lnTo>
                  <a:pt x="39085" y="946877"/>
                </a:lnTo>
                <a:lnTo>
                  <a:pt x="25247" y="902237"/>
                </a:lnTo>
                <a:lnTo>
                  <a:pt x="14313" y="856396"/>
                </a:lnTo>
                <a:lnTo>
                  <a:pt x="6390" y="809459"/>
                </a:lnTo>
                <a:lnTo>
                  <a:pt x="1583" y="761533"/>
                </a:lnTo>
                <a:lnTo>
                  <a:pt x="0" y="712724"/>
                </a:lnTo>
                <a:lnTo>
                  <a:pt x="1583" y="663929"/>
                </a:lnTo>
                <a:lnTo>
                  <a:pt x="6390" y="616017"/>
                </a:lnTo>
                <a:lnTo>
                  <a:pt x="14313" y="569093"/>
                </a:lnTo>
                <a:lnTo>
                  <a:pt x="25247" y="523263"/>
                </a:lnTo>
                <a:lnTo>
                  <a:pt x="39085" y="478634"/>
                </a:lnTo>
                <a:lnTo>
                  <a:pt x="55720" y="435311"/>
                </a:lnTo>
                <a:lnTo>
                  <a:pt x="75047" y="393401"/>
                </a:lnTo>
                <a:lnTo>
                  <a:pt x="96958" y="353011"/>
                </a:lnTo>
                <a:lnTo>
                  <a:pt x="121348" y="314245"/>
                </a:lnTo>
                <a:lnTo>
                  <a:pt x="148110" y="277211"/>
                </a:lnTo>
                <a:lnTo>
                  <a:pt x="177138" y="242015"/>
                </a:lnTo>
                <a:lnTo>
                  <a:pt x="208326" y="208762"/>
                </a:lnTo>
                <a:lnTo>
                  <a:pt x="241566" y="177559"/>
                </a:lnTo>
                <a:lnTo>
                  <a:pt x="276752" y="148513"/>
                </a:lnTo>
                <a:lnTo>
                  <a:pt x="313779" y="121729"/>
                </a:lnTo>
                <a:lnTo>
                  <a:pt x="352540" y="97313"/>
                </a:lnTo>
                <a:lnTo>
                  <a:pt x="392928" y="75373"/>
                </a:lnTo>
                <a:lnTo>
                  <a:pt x="434838" y="56013"/>
                </a:lnTo>
                <a:lnTo>
                  <a:pt x="478162" y="39340"/>
                </a:lnTo>
                <a:lnTo>
                  <a:pt x="522794" y="25461"/>
                </a:lnTo>
                <a:lnTo>
                  <a:pt x="568628" y="14481"/>
                </a:lnTo>
                <a:lnTo>
                  <a:pt x="615558" y="6506"/>
                </a:lnTo>
                <a:lnTo>
                  <a:pt x="663477" y="1644"/>
                </a:lnTo>
                <a:lnTo>
                  <a:pt x="712279" y="0"/>
                </a:lnTo>
                <a:lnTo>
                  <a:pt x="761081" y="1644"/>
                </a:lnTo>
                <a:lnTo>
                  <a:pt x="809000" y="6506"/>
                </a:lnTo>
                <a:lnTo>
                  <a:pt x="855931" y="14481"/>
                </a:lnTo>
                <a:lnTo>
                  <a:pt x="901766" y="25461"/>
                </a:lnTo>
                <a:lnTo>
                  <a:pt x="946401" y="39341"/>
                </a:lnTo>
                <a:lnTo>
                  <a:pt x="989728" y="56014"/>
                </a:lnTo>
                <a:lnTo>
                  <a:pt x="1031642" y="75374"/>
                </a:lnTo>
                <a:lnTo>
                  <a:pt x="1072037" y="97316"/>
                </a:lnTo>
                <a:lnTo>
                  <a:pt x="1110805" y="121732"/>
                </a:lnTo>
                <a:lnTo>
                  <a:pt x="1147842" y="148518"/>
                </a:lnTo>
                <a:lnTo>
                  <a:pt x="1183041" y="177566"/>
                </a:lnTo>
                <a:lnTo>
                  <a:pt x="1216296" y="208770"/>
                </a:lnTo>
                <a:lnTo>
                  <a:pt x="1247500" y="242025"/>
                </a:lnTo>
                <a:lnTo>
                  <a:pt x="1276548" y="277224"/>
                </a:lnTo>
                <a:lnTo>
                  <a:pt x="1303334" y="314261"/>
                </a:lnTo>
                <a:lnTo>
                  <a:pt x="1327750" y="353029"/>
                </a:lnTo>
                <a:lnTo>
                  <a:pt x="1349692" y="393424"/>
                </a:lnTo>
                <a:lnTo>
                  <a:pt x="1369052" y="435338"/>
                </a:lnTo>
                <a:lnTo>
                  <a:pt x="1385725" y="478665"/>
                </a:lnTo>
                <a:lnTo>
                  <a:pt x="1399605" y="523300"/>
                </a:lnTo>
                <a:lnTo>
                  <a:pt x="1410585" y="569135"/>
                </a:lnTo>
                <a:lnTo>
                  <a:pt x="1418560" y="616066"/>
                </a:lnTo>
                <a:lnTo>
                  <a:pt x="1423422" y="663985"/>
                </a:lnTo>
                <a:lnTo>
                  <a:pt x="1425066" y="712787"/>
                </a:lnTo>
                <a:lnTo>
                  <a:pt x="1423422" y="761589"/>
                </a:lnTo>
                <a:lnTo>
                  <a:pt x="1418560" y="809508"/>
                </a:lnTo>
                <a:lnTo>
                  <a:pt x="1410585" y="856439"/>
                </a:lnTo>
                <a:lnTo>
                  <a:pt x="1399605" y="902274"/>
                </a:lnTo>
                <a:lnTo>
                  <a:pt x="1385725" y="946909"/>
                </a:lnTo>
                <a:lnTo>
                  <a:pt x="1369052" y="990236"/>
                </a:lnTo>
                <a:lnTo>
                  <a:pt x="1349692" y="1032150"/>
                </a:lnTo>
                <a:lnTo>
                  <a:pt x="1327750" y="1072545"/>
                </a:lnTo>
                <a:lnTo>
                  <a:pt x="1303334" y="1111313"/>
                </a:lnTo>
                <a:lnTo>
                  <a:pt x="1276548" y="1148350"/>
                </a:lnTo>
                <a:lnTo>
                  <a:pt x="1247500" y="1183549"/>
                </a:lnTo>
                <a:lnTo>
                  <a:pt x="1216296" y="1216804"/>
                </a:lnTo>
                <a:lnTo>
                  <a:pt x="1183041" y="1248008"/>
                </a:lnTo>
                <a:lnTo>
                  <a:pt x="1147842" y="1277056"/>
                </a:lnTo>
                <a:lnTo>
                  <a:pt x="1110805" y="1303842"/>
                </a:lnTo>
                <a:lnTo>
                  <a:pt x="1072037" y="1328258"/>
                </a:lnTo>
                <a:lnTo>
                  <a:pt x="1031642" y="1350200"/>
                </a:lnTo>
                <a:lnTo>
                  <a:pt x="989728" y="1369560"/>
                </a:lnTo>
                <a:lnTo>
                  <a:pt x="946401" y="1386233"/>
                </a:lnTo>
                <a:lnTo>
                  <a:pt x="901766" y="1400113"/>
                </a:lnTo>
                <a:lnTo>
                  <a:pt x="855931" y="1411093"/>
                </a:lnTo>
                <a:lnTo>
                  <a:pt x="809000" y="1419068"/>
                </a:lnTo>
                <a:lnTo>
                  <a:pt x="761081" y="1423930"/>
                </a:lnTo>
                <a:lnTo>
                  <a:pt x="712279" y="1425575"/>
                </a:lnTo>
                <a:close/>
              </a:path>
            </a:pathLst>
          </a:custGeom>
          <a:solidFill>
            <a:srgbClr val="1F48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3" name="object 76"/>
          <p:cNvSpPr>
            <a:spLocks noChangeArrowheads="1"/>
          </p:cNvSpPr>
          <p:nvPr/>
        </p:nvSpPr>
        <p:spPr bwMode="auto">
          <a:xfrm>
            <a:off x="3908425" y="3084513"/>
            <a:ext cx="576263" cy="547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4" name="object 77"/>
          <p:cNvSpPr>
            <a:spLocks noChangeArrowheads="1"/>
          </p:cNvSpPr>
          <p:nvPr/>
        </p:nvSpPr>
        <p:spPr bwMode="auto">
          <a:xfrm>
            <a:off x="5141913" y="2822575"/>
            <a:ext cx="1285875" cy="1219200"/>
          </a:xfrm>
          <a:custGeom>
            <a:avLst/>
            <a:gdLst>
              <a:gd name="T0" fmla="*/ 0 w 1040129"/>
              <a:gd name="T1" fmla="*/ 0 h 1040764"/>
              <a:gd name="T2" fmla="*/ 1040129 w 1040129"/>
              <a:gd name="T3" fmla="*/ 1040764 h 1040764"/>
            </a:gdLst>
            <a:ahLst/>
            <a:cxnLst/>
            <a:rect l="T0" t="T1" r="T2" b="T3"/>
            <a:pathLst>
              <a:path w="1040129" h="1040764">
                <a:moveTo>
                  <a:pt x="519557" y="1040765"/>
                </a:moveTo>
                <a:lnTo>
                  <a:pt x="472219" y="1038638"/>
                </a:lnTo>
                <a:lnTo>
                  <a:pt x="426071" y="1032380"/>
                </a:lnTo>
                <a:lnTo>
                  <a:pt x="381295" y="1022176"/>
                </a:lnTo>
                <a:lnTo>
                  <a:pt x="338077" y="1008208"/>
                </a:lnTo>
                <a:lnTo>
                  <a:pt x="296600" y="990661"/>
                </a:lnTo>
                <a:lnTo>
                  <a:pt x="257049" y="969717"/>
                </a:lnTo>
                <a:lnTo>
                  <a:pt x="219608" y="945562"/>
                </a:lnTo>
                <a:lnTo>
                  <a:pt x="184463" y="918378"/>
                </a:lnTo>
                <a:lnTo>
                  <a:pt x="151799" y="888349"/>
                </a:lnTo>
                <a:lnTo>
                  <a:pt x="121892" y="855778"/>
                </a:lnTo>
                <a:lnTo>
                  <a:pt x="94753" y="820650"/>
                </a:lnTo>
                <a:lnTo>
                  <a:pt x="70646" y="783237"/>
                </a:lnTo>
                <a:lnTo>
                  <a:pt x="49756" y="743722"/>
                </a:lnTo>
                <a:lnTo>
                  <a:pt x="32267" y="702290"/>
                </a:lnTo>
                <a:lnTo>
                  <a:pt x="18363" y="659125"/>
                </a:lnTo>
                <a:lnTo>
                  <a:pt x="8227" y="614412"/>
                </a:lnTo>
                <a:lnTo>
                  <a:pt x="2090" y="568670"/>
                </a:lnTo>
                <a:lnTo>
                  <a:pt x="0" y="521081"/>
                </a:lnTo>
                <a:lnTo>
                  <a:pt x="2045" y="473605"/>
                </a:lnTo>
                <a:lnTo>
                  <a:pt x="8227" y="427333"/>
                </a:lnTo>
                <a:lnTo>
                  <a:pt x="18363" y="382447"/>
                </a:lnTo>
                <a:lnTo>
                  <a:pt x="32267" y="339132"/>
                </a:lnTo>
                <a:lnTo>
                  <a:pt x="49756" y="297569"/>
                </a:lnTo>
                <a:lnTo>
                  <a:pt x="70646" y="257941"/>
                </a:lnTo>
                <a:lnTo>
                  <a:pt x="94753" y="220432"/>
                </a:lnTo>
                <a:lnTo>
                  <a:pt x="121892" y="185225"/>
                </a:lnTo>
                <a:lnTo>
                  <a:pt x="151974" y="152415"/>
                </a:lnTo>
                <a:lnTo>
                  <a:pt x="184609" y="122386"/>
                </a:lnTo>
                <a:lnTo>
                  <a:pt x="219725" y="95202"/>
                </a:lnTo>
                <a:lnTo>
                  <a:pt x="257138" y="71047"/>
                </a:lnTo>
                <a:lnTo>
                  <a:pt x="296663" y="50103"/>
                </a:lnTo>
                <a:lnTo>
                  <a:pt x="338119" y="32556"/>
                </a:lnTo>
                <a:lnTo>
                  <a:pt x="381319" y="18588"/>
                </a:lnTo>
                <a:lnTo>
                  <a:pt x="426082" y="8384"/>
                </a:lnTo>
                <a:lnTo>
                  <a:pt x="472223" y="2126"/>
                </a:lnTo>
                <a:lnTo>
                  <a:pt x="519557" y="0"/>
                </a:lnTo>
                <a:lnTo>
                  <a:pt x="566894" y="2126"/>
                </a:lnTo>
                <a:lnTo>
                  <a:pt x="613043" y="8384"/>
                </a:lnTo>
                <a:lnTo>
                  <a:pt x="657820" y="18591"/>
                </a:lnTo>
                <a:lnTo>
                  <a:pt x="701042" y="32563"/>
                </a:lnTo>
                <a:lnTo>
                  <a:pt x="742524" y="50118"/>
                </a:lnTo>
                <a:lnTo>
                  <a:pt x="782083" y="71072"/>
                </a:lnTo>
                <a:lnTo>
                  <a:pt x="791584" y="77203"/>
                </a:lnTo>
                <a:lnTo>
                  <a:pt x="519557" y="77203"/>
                </a:lnTo>
                <a:lnTo>
                  <a:pt x="471303" y="79804"/>
                </a:lnTo>
                <a:lnTo>
                  <a:pt x="424554" y="87427"/>
                </a:lnTo>
                <a:lnTo>
                  <a:pt x="379578" y="99803"/>
                </a:lnTo>
                <a:lnTo>
                  <a:pt x="336644" y="116662"/>
                </a:lnTo>
                <a:lnTo>
                  <a:pt x="296021" y="137737"/>
                </a:lnTo>
                <a:lnTo>
                  <a:pt x="257980" y="162757"/>
                </a:lnTo>
                <a:lnTo>
                  <a:pt x="222790" y="191454"/>
                </a:lnTo>
                <a:lnTo>
                  <a:pt x="190719" y="223558"/>
                </a:lnTo>
                <a:lnTo>
                  <a:pt x="162037" y="258800"/>
                </a:lnTo>
                <a:lnTo>
                  <a:pt x="137014" y="296911"/>
                </a:lnTo>
                <a:lnTo>
                  <a:pt x="115918" y="337622"/>
                </a:lnTo>
                <a:lnTo>
                  <a:pt x="99019" y="380663"/>
                </a:lnTo>
                <a:lnTo>
                  <a:pt x="86587" y="425766"/>
                </a:lnTo>
                <a:lnTo>
                  <a:pt x="78984" y="472094"/>
                </a:lnTo>
                <a:lnTo>
                  <a:pt x="76200" y="521081"/>
                </a:lnTo>
                <a:lnTo>
                  <a:pt x="78891" y="569238"/>
                </a:lnTo>
                <a:lnTo>
                  <a:pt x="86587" y="615907"/>
                </a:lnTo>
                <a:lnTo>
                  <a:pt x="99019" y="660816"/>
                </a:lnTo>
                <a:lnTo>
                  <a:pt x="115918" y="703693"/>
                </a:lnTo>
                <a:lnTo>
                  <a:pt x="137014" y="744267"/>
                </a:lnTo>
                <a:lnTo>
                  <a:pt x="162037" y="782266"/>
                </a:lnTo>
                <a:lnTo>
                  <a:pt x="190719" y="817418"/>
                </a:lnTo>
                <a:lnTo>
                  <a:pt x="222790" y="849452"/>
                </a:lnTo>
                <a:lnTo>
                  <a:pt x="257980" y="878096"/>
                </a:lnTo>
                <a:lnTo>
                  <a:pt x="296021" y="903079"/>
                </a:lnTo>
                <a:lnTo>
                  <a:pt x="336644" y="924128"/>
                </a:lnTo>
                <a:lnTo>
                  <a:pt x="379578" y="940973"/>
                </a:lnTo>
                <a:lnTo>
                  <a:pt x="424554" y="953341"/>
                </a:lnTo>
                <a:lnTo>
                  <a:pt x="471303" y="960961"/>
                </a:lnTo>
                <a:lnTo>
                  <a:pt x="519557" y="963561"/>
                </a:lnTo>
                <a:lnTo>
                  <a:pt x="791584" y="963561"/>
                </a:lnTo>
                <a:lnTo>
                  <a:pt x="781994" y="969743"/>
                </a:lnTo>
                <a:lnTo>
                  <a:pt x="742460" y="990676"/>
                </a:lnTo>
                <a:lnTo>
                  <a:pt x="701000" y="1008216"/>
                </a:lnTo>
                <a:lnTo>
                  <a:pt x="657796" y="1022179"/>
                </a:lnTo>
                <a:lnTo>
                  <a:pt x="613032" y="1032381"/>
                </a:lnTo>
                <a:lnTo>
                  <a:pt x="566890" y="1038638"/>
                </a:lnTo>
                <a:lnTo>
                  <a:pt x="519557" y="1040765"/>
                </a:lnTo>
                <a:close/>
              </a:path>
              <a:path w="1040129" h="1040764">
                <a:moveTo>
                  <a:pt x="791584" y="963561"/>
                </a:moveTo>
                <a:lnTo>
                  <a:pt x="519557" y="963561"/>
                </a:lnTo>
                <a:lnTo>
                  <a:pt x="567810" y="960961"/>
                </a:lnTo>
                <a:lnTo>
                  <a:pt x="614558" y="953339"/>
                </a:lnTo>
                <a:lnTo>
                  <a:pt x="659532" y="940967"/>
                </a:lnTo>
                <a:lnTo>
                  <a:pt x="702460" y="924115"/>
                </a:lnTo>
                <a:lnTo>
                  <a:pt x="743073" y="903053"/>
                </a:lnTo>
                <a:lnTo>
                  <a:pt x="781101" y="878051"/>
                </a:lnTo>
                <a:lnTo>
                  <a:pt x="816273" y="849381"/>
                </a:lnTo>
                <a:lnTo>
                  <a:pt x="848319" y="817312"/>
                </a:lnTo>
                <a:lnTo>
                  <a:pt x="876969" y="782115"/>
                </a:lnTo>
                <a:lnTo>
                  <a:pt x="901953" y="744060"/>
                </a:lnTo>
                <a:lnTo>
                  <a:pt x="923000" y="703418"/>
                </a:lnTo>
                <a:lnTo>
                  <a:pt x="939840" y="660458"/>
                </a:lnTo>
                <a:lnTo>
                  <a:pt x="952203" y="615452"/>
                </a:lnTo>
                <a:lnTo>
                  <a:pt x="959819" y="568670"/>
                </a:lnTo>
                <a:lnTo>
                  <a:pt x="962418" y="520382"/>
                </a:lnTo>
                <a:lnTo>
                  <a:pt x="959819" y="472094"/>
                </a:lnTo>
                <a:lnTo>
                  <a:pt x="952203" y="425312"/>
                </a:lnTo>
                <a:lnTo>
                  <a:pt x="939840" y="380306"/>
                </a:lnTo>
                <a:lnTo>
                  <a:pt x="923000" y="337346"/>
                </a:lnTo>
                <a:lnTo>
                  <a:pt x="901953" y="296704"/>
                </a:lnTo>
                <a:lnTo>
                  <a:pt x="876969" y="258649"/>
                </a:lnTo>
                <a:lnTo>
                  <a:pt x="848319" y="223452"/>
                </a:lnTo>
                <a:lnTo>
                  <a:pt x="816273" y="191383"/>
                </a:lnTo>
                <a:lnTo>
                  <a:pt x="781101" y="162713"/>
                </a:lnTo>
                <a:lnTo>
                  <a:pt x="743073" y="137711"/>
                </a:lnTo>
                <a:lnTo>
                  <a:pt x="702460" y="116649"/>
                </a:lnTo>
                <a:lnTo>
                  <a:pt x="659532" y="99797"/>
                </a:lnTo>
                <a:lnTo>
                  <a:pt x="614558" y="87425"/>
                </a:lnTo>
                <a:lnTo>
                  <a:pt x="567810" y="79803"/>
                </a:lnTo>
                <a:lnTo>
                  <a:pt x="519557" y="77203"/>
                </a:lnTo>
                <a:lnTo>
                  <a:pt x="791584" y="77203"/>
                </a:lnTo>
                <a:lnTo>
                  <a:pt x="854694" y="122448"/>
                </a:lnTo>
                <a:lnTo>
                  <a:pt x="887378" y="152503"/>
                </a:lnTo>
                <a:lnTo>
                  <a:pt x="917308" y="185105"/>
                </a:lnTo>
                <a:lnTo>
                  <a:pt x="944476" y="220273"/>
                </a:lnTo>
                <a:lnTo>
                  <a:pt x="968617" y="257734"/>
                </a:lnTo>
                <a:lnTo>
                  <a:pt x="989548" y="297305"/>
                </a:lnTo>
                <a:lnTo>
                  <a:pt x="1007085" y="338803"/>
                </a:lnTo>
                <a:lnTo>
                  <a:pt x="1021044" y="382043"/>
                </a:lnTo>
                <a:lnTo>
                  <a:pt x="1031243" y="426842"/>
                </a:lnTo>
                <a:lnTo>
                  <a:pt x="1037496" y="473016"/>
                </a:lnTo>
                <a:lnTo>
                  <a:pt x="1039622" y="520382"/>
                </a:lnTo>
                <a:lnTo>
                  <a:pt x="1037496" y="567748"/>
                </a:lnTo>
                <a:lnTo>
                  <a:pt x="1031243" y="613922"/>
                </a:lnTo>
                <a:lnTo>
                  <a:pt x="1021044" y="658721"/>
                </a:lnTo>
                <a:lnTo>
                  <a:pt x="1007085" y="701961"/>
                </a:lnTo>
                <a:lnTo>
                  <a:pt x="989548" y="743459"/>
                </a:lnTo>
                <a:lnTo>
                  <a:pt x="968617" y="783030"/>
                </a:lnTo>
                <a:lnTo>
                  <a:pt x="944476" y="820491"/>
                </a:lnTo>
                <a:lnTo>
                  <a:pt x="917308" y="855659"/>
                </a:lnTo>
                <a:lnTo>
                  <a:pt x="887203" y="888436"/>
                </a:lnTo>
                <a:lnTo>
                  <a:pt x="854548" y="918439"/>
                </a:lnTo>
                <a:lnTo>
                  <a:pt x="819418" y="945603"/>
                </a:lnTo>
                <a:lnTo>
                  <a:pt x="791584" y="963561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5" name="object 78"/>
          <p:cNvSpPr>
            <a:spLocks noChangeArrowheads="1"/>
          </p:cNvSpPr>
          <p:nvPr/>
        </p:nvSpPr>
        <p:spPr bwMode="auto">
          <a:xfrm>
            <a:off x="5578475" y="3063875"/>
            <a:ext cx="274638" cy="236538"/>
          </a:xfrm>
          <a:custGeom>
            <a:avLst/>
            <a:gdLst>
              <a:gd name="T0" fmla="*/ 0 w 222885"/>
              <a:gd name="T1" fmla="*/ 0 h 201295"/>
              <a:gd name="T2" fmla="*/ 222885 w 222885"/>
              <a:gd name="T3" fmla="*/ 201295 h 201295"/>
            </a:gdLst>
            <a:ahLst/>
            <a:cxnLst/>
            <a:rect l="T0" t="T1" r="T2" b="T3"/>
            <a:pathLst>
              <a:path w="222885" h="201295">
                <a:moveTo>
                  <a:pt x="104508" y="200761"/>
                </a:moveTo>
                <a:lnTo>
                  <a:pt x="0" y="84480"/>
                </a:lnTo>
                <a:lnTo>
                  <a:pt x="38528" y="56741"/>
                </a:lnTo>
                <a:lnTo>
                  <a:pt x="79649" y="33858"/>
                </a:lnTo>
                <a:lnTo>
                  <a:pt x="123080" y="16396"/>
                </a:lnTo>
                <a:lnTo>
                  <a:pt x="168544" y="4921"/>
                </a:lnTo>
                <a:lnTo>
                  <a:pt x="215760" y="0"/>
                </a:lnTo>
                <a:lnTo>
                  <a:pt x="222732" y="154139"/>
                </a:lnTo>
                <a:lnTo>
                  <a:pt x="190072" y="158829"/>
                </a:lnTo>
                <a:lnTo>
                  <a:pt x="159115" y="168530"/>
                </a:lnTo>
                <a:lnTo>
                  <a:pt x="130410" y="182691"/>
                </a:lnTo>
                <a:lnTo>
                  <a:pt x="104508" y="200761"/>
                </a:lnTo>
                <a:close/>
              </a:path>
            </a:pathLst>
          </a:custGeom>
          <a:solidFill>
            <a:srgbClr val="B8CD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6" name="object 79"/>
          <p:cNvSpPr>
            <a:spLocks noChangeArrowheads="1"/>
          </p:cNvSpPr>
          <p:nvPr/>
        </p:nvSpPr>
        <p:spPr bwMode="auto">
          <a:xfrm>
            <a:off x="5826125" y="3063875"/>
            <a:ext cx="279400" cy="236538"/>
          </a:xfrm>
          <a:custGeom>
            <a:avLst/>
            <a:gdLst>
              <a:gd name="T0" fmla="*/ 0 w 226695"/>
              <a:gd name="T1" fmla="*/ 0 h 202564"/>
              <a:gd name="T2" fmla="*/ 226695 w 226695"/>
              <a:gd name="T3" fmla="*/ 202564 h 202564"/>
            </a:gdLst>
            <a:ahLst/>
            <a:cxnLst/>
            <a:rect l="T0" t="T1" r="T2" b="T3"/>
            <a:pathLst>
              <a:path w="226695" h="202564">
                <a:moveTo>
                  <a:pt x="121869" y="202069"/>
                </a:moveTo>
                <a:lnTo>
                  <a:pt x="95320" y="183351"/>
                </a:lnTo>
                <a:lnTo>
                  <a:pt x="65416" y="167982"/>
                </a:lnTo>
                <a:lnTo>
                  <a:pt x="33270" y="157081"/>
                </a:lnTo>
                <a:lnTo>
                  <a:pt x="0" y="151764"/>
                </a:lnTo>
                <a:lnTo>
                  <a:pt x="9258" y="0"/>
                </a:lnTo>
                <a:lnTo>
                  <a:pt x="56680" y="5159"/>
                </a:lnTo>
                <a:lnTo>
                  <a:pt x="102377" y="16891"/>
                </a:lnTo>
                <a:lnTo>
                  <a:pt x="146064" y="34623"/>
                </a:lnTo>
                <a:lnTo>
                  <a:pt x="187454" y="57788"/>
                </a:lnTo>
                <a:lnTo>
                  <a:pt x="226263" y="85813"/>
                </a:lnTo>
                <a:lnTo>
                  <a:pt x="121869" y="202069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7" name="object 80"/>
          <p:cNvSpPr>
            <a:spLocks noChangeArrowheads="1"/>
          </p:cNvSpPr>
          <p:nvPr/>
        </p:nvSpPr>
        <p:spPr bwMode="auto">
          <a:xfrm>
            <a:off x="5459413" y="3179763"/>
            <a:ext cx="254000" cy="265112"/>
          </a:xfrm>
          <a:custGeom>
            <a:avLst/>
            <a:gdLst>
              <a:gd name="T0" fmla="*/ 0 w 205104"/>
              <a:gd name="T1" fmla="*/ 0 h 226695"/>
              <a:gd name="T2" fmla="*/ 205104 w 205104"/>
              <a:gd name="T3" fmla="*/ 226695 h 226695"/>
            </a:gdLst>
            <a:ahLst/>
            <a:cxnLst/>
            <a:rect l="T0" t="T1" r="T2" b="T3"/>
            <a:pathLst>
              <a:path w="205104" h="226695">
                <a:moveTo>
                  <a:pt x="154749" y="226301"/>
                </a:moveTo>
                <a:lnTo>
                  <a:pt x="0" y="213969"/>
                </a:lnTo>
                <a:lnTo>
                  <a:pt x="6294" y="167715"/>
                </a:lnTo>
                <a:lnTo>
                  <a:pt x="18305" y="122335"/>
                </a:lnTo>
                <a:lnTo>
                  <a:pt x="36035" y="78685"/>
                </a:lnTo>
                <a:lnTo>
                  <a:pt x="59485" y="37622"/>
                </a:lnTo>
                <a:lnTo>
                  <a:pt x="88658" y="0"/>
                </a:lnTo>
                <a:lnTo>
                  <a:pt x="204977" y="104457"/>
                </a:lnTo>
                <a:lnTo>
                  <a:pt x="186273" y="130996"/>
                </a:lnTo>
                <a:lnTo>
                  <a:pt x="170924" y="160893"/>
                </a:lnTo>
                <a:lnTo>
                  <a:pt x="160045" y="193032"/>
                </a:lnTo>
                <a:lnTo>
                  <a:pt x="154749" y="226301"/>
                </a:lnTo>
                <a:close/>
              </a:path>
            </a:pathLst>
          </a:custGeom>
          <a:solidFill>
            <a:srgbClr val="DCE6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8" name="object 81"/>
          <p:cNvSpPr>
            <a:spLocks noChangeArrowheads="1"/>
          </p:cNvSpPr>
          <p:nvPr/>
        </p:nvSpPr>
        <p:spPr bwMode="auto">
          <a:xfrm>
            <a:off x="5462588" y="3432175"/>
            <a:ext cx="254000" cy="263525"/>
          </a:xfrm>
          <a:custGeom>
            <a:avLst/>
            <a:gdLst>
              <a:gd name="T0" fmla="*/ 0 w 205104"/>
              <a:gd name="T1" fmla="*/ 0 h 225425"/>
              <a:gd name="T2" fmla="*/ 205104 w 205104"/>
              <a:gd name="T3" fmla="*/ 225425 h 225425"/>
            </a:gdLst>
            <a:ahLst/>
            <a:cxnLst/>
            <a:rect l="T0" t="T1" r="T2" b="T3"/>
            <a:pathLst>
              <a:path w="205104" h="225425">
                <a:moveTo>
                  <a:pt x="89319" y="225044"/>
                </a:moveTo>
                <a:lnTo>
                  <a:pt x="59808" y="187725"/>
                </a:lnTo>
                <a:lnTo>
                  <a:pt x="35691" y="147287"/>
                </a:lnTo>
                <a:lnTo>
                  <a:pt x="17398" y="104159"/>
                </a:lnTo>
                <a:lnTo>
                  <a:pt x="5358" y="58768"/>
                </a:lnTo>
                <a:lnTo>
                  <a:pt x="0" y="11544"/>
                </a:lnTo>
                <a:lnTo>
                  <a:pt x="148107" y="0"/>
                </a:lnTo>
                <a:lnTo>
                  <a:pt x="154038" y="12"/>
                </a:lnTo>
                <a:lnTo>
                  <a:pt x="159056" y="32753"/>
                </a:lnTo>
                <a:lnTo>
                  <a:pt x="169351" y="64115"/>
                </a:lnTo>
                <a:lnTo>
                  <a:pt x="184642" y="93820"/>
                </a:lnTo>
                <a:lnTo>
                  <a:pt x="204647" y="121589"/>
                </a:lnTo>
                <a:lnTo>
                  <a:pt x="89319" y="2250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89" name="object 82"/>
          <p:cNvSpPr>
            <a:spLocks noChangeArrowheads="1"/>
          </p:cNvSpPr>
          <p:nvPr/>
        </p:nvSpPr>
        <p:spPr bwMode="auto">
          <a:xfrm>
            <a:off x="5746750" y="3176588"/>
            <a:ext cx="488950" cy="225425"/>
          </a:xfrm>
          <a:custGeom>
            <a:avLst/>
            <a:gdLst>
              <a:gd name="T0" fmla="*/ 0 w 396239"/>
              <a:gd name="T1" fmla="*/ 0 h 192404"/>
              <a:gd name="T2" fmla="*/ 396239 w 396239"/>
              <a:gd name="T3" fmla="*/ 192404 h 192404"/>
            </a:gdLst>
            <a:ahLst/>
            <a:cxnLst/>
            <a:rect l="T0" t="T1" r="T2" b="T3"/>
            <a:pathLst>
              <a:path w="396239" h="192404">
                <a:moveTo>
                  <a:pt x="66916" y="191757"/>
                </a:moveTo>
                <a:lnTo>
                  <a:pt x="0" y="191731"/>
                </a:lnTo>
                <a:lnTo>
                  <a:pt x="9486" y="185572"/>
                </a:lnTo>
                <a:lnTo>
                  <a:pt x="17094" y="182587"/>
                </a:lnTo>
                <a:lnTo>
                  <a:pt x="25234" y="181101"/>
                </a:lnTo>
                <a:lnTo>
                  <a:pt x="41529" y="181076"/>
                </a:lnTo>
                <a:lnTo>
                  <a:pt x="49682" y="182549"/>
                </a:lnTo>
                <a:lnTo>
                  <a:pt x="57264" y="185508"/>
                </a:lnTo>
                <a:lnTo>
                  <a:pt x="66916" y="191757"/>
                </a:lnTo>
                <a:close/>
              </a:path>
              <a:path w="396239" h="192404">
                <a:moveTo>
                  <a:pt x="395643" y="191846"/>
                </a:moveTo>
                <a:lnTo>
                  <a:pt x="231521" y="191795"/>
                </a:lnTo>
                <a:lnTo>
                  <a:pt x="212686" y="146037"/>
                </a:lnTo>
                <a:lnTo>
                  <a:pt x="206324" y="135077"/>
                </a:lnTo>
                <a:lnTo>
                  <a:pt x="199474" y="124391"/>
                </a:lnTo>
                <a:lnTo>
                  <a:pt x="192207" y="113985"/>
                </a:lnTo>
                <a:lnTo>
                  <a:pt x="184594" y="103860"/>
                </a:lnTo>
                <a:lnTo>
                  <a:pt x="300278" y="0"/>
                </a:lnTo>
                <a:lnTo>
                  <a:pt x="332858" y="42505"/>
                </a:lnTo>
                <a:lnTo>
                  <a:pt x="359044" y="89182"/>
                </a:lnTo>
                <a:lnTo>
                  <a:pt x="378006" y="138645"/>
                </a:lnTo>
                <a:lnTo>
                  <a:pt x="388912" y="189509"/>
                </a:lnTo>
                <a:lnTo>
                  <a:pt x="395643" y="191846"/>
                </a:lnTo>
                <a:close/>
              </a:path>
            </a:pathLst>
          </a:custGeom>
          <a:solidFill>
            <a:srgbClr val="0087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0" name="object 83"/>
          <p:cNvSpPr>
            <a:spLocks noChangeArrowheads="1"/>
          </p:cNvSpPr>
          <p:nvPr/>
        </p:nvSpPr>
        <p:spPr bwMode="auto">
          <a:xfrm>
            <a:off x="5705475" y="3359150"/>
            <a:ext cx="568325" cy="147638"/>
          </a:xfrm>
          <a:custGeom>
            <a:avLst/>
            <a:gdLst>
              <a:gd name="T0" fmla="*/ 0 w 459739"/>
              <a:gd name="T1" fmla="*/ 0 h 125729"/>
              <a:gd name="T2" fmla="*/ 459739 w 459739"/>
              <a:gd name="T3" fmla="*/ 125729 h 125729"/>
            </a:gdLst>
            <a:ahLst/>
            <a:cxnLst/>
            <a:rect l="T0" t="T1" r="T2" b="T3"/>
            <a:pathLst>
              <a:path w="459739" h="125729">
                <a:moveTo>
                  <a:pt x="61233" y="125522"/>
                </a:moveTo>
                <a:lnTo>
                  <a:pt x="37636" y="120503"/>
                </a:lnTo>
                <a:lnTo>
                  <a:pt x="16319" y="105270"/>
                </a:lnTo>
                <a:lnTo>
                  <a:pt x="3661" y="84322"/>
                </a:lnTo>
                <a:lnTo>
                  <a:pt x="0" y="60313"/>
                </a:lnTo>
                <a:lnTo>
                  <a:pt x="5225" y="36574"/>
                </a:lnTo>
                <a:lnTo>
                  <a:pt x="40208" y="3721"/>
                </a:lnTo>
                <a:lnTo>
                  <a:pt x="64236" y="0"/>
                </a:lnTo>
                <a:lnTo>
                  <a:pt x="76342" y="1479"/>
                </a:lnTo>
                <a:lnTo>
                  <a:pt x="87961" y="5165"/>
                </a:lnTo>
                <a:lnTo>
                  <a:pt x="98678" y="11047"/>
                </a:lnTo>
                <a:lnTo>
                  <a:pt x="108077" y="19113"/>
                </a:lnTo>
                <a:lnTo>
                  <a:pt x="434365" y="25374"/>
                </a:lnTo>
                <a:lnTo>
                  <a:pt x="444369" y="33209"/>
                </a:lnTo>
                <a:lnTo>
                  <a:pt x="452380" y="43368"/>
                </a:lnTo>
                <a:lnTo>
                  <a:pt x="457600" y="55240"/>
                </a:lnTo>
                <a:lnTo>
                  <a:pt x="459232" y="68211"/>
                </a:lnTo>
                <a:lnTo>
                  <a:pt x="455062" y="85042"/>
                </a:lnTo>
                <a:lnTo>
                  <a:pt x="444880" y="98910"/>
                </a:lnTo>
                <a:lnTo>
                  <a:pt x="430796" y="107950"/>
                </a:lnTo>
                <a:lnTo>
                  <a:pt x="105156" y="107950"/>
                </a:lnTo>
                <a:lnTo>
                  <a:pt x="84581" y="121084"/>
                </a:lnTo>
                <a:lnTo>
                  <a:pt x="61233" y="125522"/>
                </a:lnTo>
                <a:close/>
              </a:path>
              <a:path w="459739" h="125729">
                <a:moveTo>
                  <a:pt x="413346" y="111302"/>
                </a:moveTo>
                <a:lnTo>
                  <a:pt x="105156" y="107950"/>
                </a:lnTo>
                <a:lnTo>
                  <a:pt x="430796" y="107950"/>
                </a:lnTo>
                <a:lnTo>
                  <a:pt x="430403" y="108202"/>
                </a:lnTo>
                <a:lnTo>
                  <a:pt x="413346" y="111302"/>
                </a:lnTo>
                <a:close/>
              </a:path>
            </a:pathLst>
          </a:custGeom>
          <a:solidFill>
            <a:srgbClr val="FF8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1" name="object 84"/>
          <p:cNvSpPr>
            <a:spLocks noChangeArrowheads="1"/>
          </p:cNvSpPr>
          <p:nvPr/>
        </p:nvSpPr>
        <p:spPr bwMode="auto">
          <a:xfrm>
            <a:off x="5457825" y="2868613"/>
            <a:ext cx="955675" cy="1169987"/>
          </a:xfrm>
          <a:custGeom>
            <a:avLst/>
            <a:gdLst>
              <a:gd name="T0" fmla="*/ 0 w 773429"/>
              <a:gd name="T1" fmla="*/ 0 h 998220"/>
              <a:gd name="T2" fmla="*/ 773429 w 773429"/>
              <a:gd name="T3" fmla="*/ 998220 h 998220"/>
            </a:gdLst>
            <a:ahLst/>
            <a:cxnLst/>
            <a:rect l="T0" t="T1" r="T2" b="T3"/>
            <a:pathLst>
              <a:path w="773429" h="998220">
                <a:moveTo>
                  <a:pt x="525065" y="920775"/>
                </a:moveTo>
                <a:lnTo>
                  <a:pt x="252958" y="920775"/>
                </a:lnTo>
                <a:lnTo>
                  <a:pt x="301211" y="918175"/>
                </a:lnTo>
                <a:lnTo>
                  <a:pt x="347960" y="910554"/>
                </a:lnTo>
                <a:lnTo>
                  <a:pt x="392933" y="898184"/>
                </a:lnTo>
                <a:lnTo>
                  <a:pt x="435862" y="881333"/>
                </a:lnTo>
                <a:lnTo>
                  <a:pt x="476475" y="860274"/>
                </a:lnTo>
                <a:lnTo>
                  <a:pt x="514503" y="835276"/>
                </a:lnTo>
                <a:lnTo>
                  <a:pt x="549675" y="806609"/>
                </a:lnTo>
                <a:lnTo>
                  <a:pt x="581721" y="774544"/>
                </a:lnTo>
                <a:lnTo>
                  <a:pt x="610371" y="739351"/>
                </a:lnTo>
                <a:lnTo>
                  <a:pt x="635354" y="701300"/>
                </a:lnTo>
                <a:lnTo>
                  <a:pt x="656401" y="660662"/>
                </a:lnTo>
                <a:lnTo>
                  <a:pt x="673242" y="617708"/>
                </a:lnTo>
                <a:lnTo>
                  <a:pt x="685605" y="572707"/>
                </a:lnTo>
                <a:lnTo>
                  <a:pt x="693221" y="525930"/>
                </a:lnTo>
                <a:lnTo>
                  <a:pt x="695820" y="477647"/>
                </a:lnTo>
                <a:lnTo>
                  <a:pt x="693103" y="428281"/>
                </a:lnTo>
                <a:lnTo>
                  <a:pt x="685144" y="380498"/>
                </a:lnTo>
                <a:lnTo>
                  <a:pt x="672233" y="334586"/>
                </a:lnTo>
                <a:lnTo>
                  <a:pt x="654659" y="290834"/>
                </a:lnTo>
                <a:lnTo>
                  <a:pt x="632710" y="249531"/>
                </a:lnTo>
                <a:lnTo>
                  <a:pt x="606675" y="210967"/>
                </a:lnTo>
                <a:lnTo>
                  <a:pt x="576844" y="175430"/>
                </a:lnTo>
                <a:lnTo>
                  <a:pt x="543506" y="143210"/>
                </a:lnTo>
                <a:lnTo>
                  <a:pt x="506949" y="114596"/>
                </a:lnTo>
                <a:lnTo>
                  <a:pt x="467462" y="89877"/>
                </a:lnTo>
                <a:lnTo>
                  <a:pt x="425335" y="69342"/>
                </a:lnTo>
                <a:lnTo>
                  <a:pt x="424649" y="69126"/>
                </a:lnTo>
                <a:lnTo>
                  <a:pt x="458774" y="0"/>
                </a:lnTo>
                <a:lnTo>
                  <a:pt x="543737" y="46139"/>
                </a:lnTo>
                <a:lnTo>
                  <a:pt x="583771" y="76094"/>
                </a:lnTo>
                <a:lnTo>
                  <a:pt x="620701" y="109679"/>
                </a:lnTo>
                <a:lnTo>
                  <a:pt x="654266" y="146632"/>
                </a:lnTo>
                <a:lnTo>
                  <a:pt x="684204" y="186693"/>
                </a:lnTo>
                <a:lnTo>
                  <a:pt x="710253" y="229598"/>
                </a:lnTo>
                <a:lnTo>
                  <a:pt x="732153" y="275087"/>
                </a:lnTo>
                <a:lnTo>
                  <a:pt x="749641" y="322898"/>
                </a:lnTo>
                <a:lnTo>
                  <a:pt x="762457" y="372769"/>
                </a:lnTo>
                <a:lnTo>
                  <a:pt x="770338" y="424439"/>
                </a:lnTo>
                <a:lnTo>
                  <a:pt x="773023" y="477647"/>
                </a:lnTo>
                <a:lnTo>
                  <a:pt x="770898" y="525012"/>
                </a:lnTo>
                <a:lnTo>
                  <a:pt x="764644" y="571186"/>
                </a:lnTo>
                <a:lnTo>
                  <a:pt x="754446" y="615985"/>
                </a:lnTo>
                <a:lnTo>
                  <a:pt x="740486" y="659225"/>
                </a:lnTo>
                <a:lnTo>
                  <a:pt x="722950" y="700723"/>
                </a:lnTo>
                <a:lnTo>
                  <a:pt x="702019" y="740294"/>
                </a:lnTo>
                <a:lnTo>
                  <a:pt x="677878" y="777755"/>
                </a:lnTo>
                <a:lnTo>
                  <a:pt x="650710" y="812923"/>
                </a:lnTo>
                <a:lnTo>
                  <a:pt x="620699" y="845613"/>
                </a:lnTo>
                <a:lnTo>
                  <a:pt x="588029" y="875642"/>
                </a:lnTo>
                <a:lnTo>
                  <a:pt x="552883" y="902826"/>
                </a:lnTo>
                <a:lnTo>
                  <a:pt x="525065" y="920775"/>
                </a:lnTo>
                <a:close/>
              </a:path>
              <a:path w="773429" h="998220">
                <a:moveTo>
                  <a:pt x="252958" y="998029"/>
                </a:moveTo>
                <a:lnTo>
                  <a:pt x="199785" y="995342"/>
                </a:lnTo>
                <a:lnTo>
                  <a:pt x="148148" y="987455"/>
                </a:lnTo>
                <a:lnTo>
                  <a:pt x="98307" y="974631"/>
                </a:lnTo>
                <a:lnTo>
                  <a:pt x="50520" y="957135"/>
                </a:lnTo>
                <a:lnTo>
                  <a:pt x="0" y="929690"/>
                </a:lnTo>
                <a:lnTo>
                  <a:pt x="34061" y="860679"/>
                </a:lnTo>
                <a:lnTo>
                  <a:pt x="80581" y="885951"/>
                </a:lnTo>
                <a:lnTo>
                  <a:pt x="121268" y="900849"/>
                </a:lnTo>
                <a:lnTo>
                  <a:pt x="163707" y="911769"/>
                </a:lnTo>
                <a:lnTo>
                  <a:pt x="207677" y="918486"/>
                </a:lnTo>
                <a:lnTo>
                  <a:pt x="252958" y="920775"/>
                </a:lnTo>
                <a:lnTo>
                  <a:pt x="525065" y="920775"/>
                </a:lnTo>
                <a:lnTo>
                  <a:pt x="515445" y="926982"/>
                </a:lnTo>
                <a:lnTo>
                  <a:pt x="475897" y="947925"/>
                </a:lnTo>
                <a:lnTo>
                  <a:pt x="434425" y="965473"/>
                </a:lnTo>
                <a:lnTo>
                  <a:pt x="391212" y="979441"/>
                </a:lnTo>
                <a:lnTo>
                  <a:pt x="346440" y="989645"/>
                </a:lnTo>
                <a:lnTo>
                  <a:pt x="300295" y="995902"/>
                </a:lnTo>
                <a:lnTo>
                  <a:pt x="252958" y="998029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2" name="object 85"/>
          <p:cNvSpPr>
            <a:spLocks noChangeArrowheads="1"/>
          </p:cNvSpPr>
          <p:nvPr/>
        </p:nvSpPr>
        <p:spPr bwMode="auto">
          <a:xfrm>
            <a:off x="6403975" y="4764088"/>
            <a:ext cx="695325" cy="460375"/>
          </a:xfrm>
          <a:custGeom>
            <a:avLst/>
            <a:gdLst>
              <a:gd name="T0" fmla="*/ 0 w 563879"/>
              <a:gd name="T1" fmla="*/ 0 h 393064"/>
              <a:gd name="T2" fmla="*/ 563879 w 563879"/>
              <a:gd name="T3" fmla="*/ 393064 h 393064"/>
            </a:gdLst>
            <a:ahLst/>
            <a:cxnLst/>
            <a:rect l="T0" t="T1" r="T2" b="T3"/>
            <a:pathLst>
              <a:path w="563879" h="393064">
                <a:moveTo>
                  <a:pt x="249834" y="89153"/>
                </a:moveTo>
                <a:lnTo>
                  <a:pt x="232325" y="89153"/>
                </a:lnTo>
                <a:lnTo>
                  <a:pt x="263101" y="48222"/>
                </a:lnTo>
                <a:lnTo>
                  <a:pt x="294766" y="20731"/>
                </a:lnTo>
                <a:lnTo>
                  <a:pt x="326539" y="5163"/>
                </a:lnTo>
                <a:lnTo>
                  <a:pt x="357636" y="0"/>
                </a:lnTo>
                <a:lnTo>
                  <a:pt x="366526" y="1231"/>
                </a:lnTo>
                <a:lnTo>
                  <a:pt x="414578" y="15259"/>
                </a:lnTo>
                <a:lnTo>
                  <a:pt x="427030" y="25120"/>
                </a:lnTo>
                <a:lnTo>
                  <a:pt x="336757" y="25120"/>
                </a:lnTo>
                <a:lnTo>
                  <a:pt x="310913" y="33737"/>
                </a:lnTo>
                <a:lnTo>
                  <a:pt x="285135" y="50058"/>
                </a:lnTo>
                <a:lnTo>
                  <a:pt x="259990" y="74792"/>
                </a:lnTo>
                <a:lnTo>
                  <a:pt x="249834" y="89153"/>
                </a:lnTo>
                <a:close/>
              </a:path>
              <a:path w="563879" h="393064">
                <a:moveTo>
                  <a:pt x="244834" y="289940"/>
                </a:moveTo>
                <a:lnTo>
                  <a:pt x="329950" y="167474"/>
                </a:lnTo>
                <a:lnTo>
                  <a:pt x="223562" y="151498"/>
                </a:lnTo>
                <a:lnTo>
                  <a:pt x="336757" y="25120"/>
                </a:lnTo>
                <a:lnTo>
                  <a:pt x="427030" y="25120"/>
                </a:lnTo>
                <a:lnTo>
                  <a:pt x="433477" y="30225"/>
                </a:lnTo>
                <a:lnTo>
                  <a:pt x="399114" y="30225"/>
                </a:lnTo>
                <a:lnTo>
                  <a:pt x="409744" y="39687"/>
                </a:lnTo>
                <a:lnTo>
                  <a:pt x="313986" y="114223"/>
                </a:lnTo>
                <a:lnTo>
                  <a:pt x="446980" y="135534"/>
                </a:lnTo>
                <a:lnTo>
                  <a:pt x="244834" y="289940"/>
                </a:lnTo>
                <a:close/>
              </a:path>
              <a:path w="563879" h="393064">
                <a:moveTo>
                  <a:pt x="498291" y="375588"/>
                </a:moveTo>
                <a:lnTo>
                  <a:pt x="225938" y="375588"/>
                </a:lnTo>
                <a:lnTo>
                  <a:pt x="452733" y="372237"/>
                </a:lnTo>
                <a:lnTo>
                  <a:pt x="504060" y="349478"/>
                </a:lnTo>
                <a:lnTo>
                  <a:pt x="532557" y="320838"/>
                </a:lnTo>
                <a:lnTo>
                  <a:pt x="542452" y="288944"/>
                </a:lnTo>
                <a:lnTo>
                  <a:pt x="537974" y="256425"/>
                </a:lnTo>
                <a:lnTo>
                  <a:pt x="523352" y="225912"/>
                </a:lnTo>
                <a:lnTo>
                  <a:pt x="502813" y="200033"/>
                </a:lnTo>
                <a:lnTo>
                  <a:pt x="480586" y="181417"/>
                </a:lnTo>
                <a:lnTo>
                  <a:pt x="460900" y="172694"/>
                </a:lnTo>
                <a:lnTo>
                  <a:pt x="472055" y="131472"/>
                </a:lnTo>
                <a:lnTo>
                  <a:pt x="462687" y="90149"/>
                </a:lnTo>
                <a:lnTo>
                  <a:pt x="436979" y="54481"/>
                </a:lnTo>
                <a:lnTo>
                  <a:pt x="399114" y="30225"/>
                </a:lnTo>
                <a:lnTo>
                  <a:pt x="433477" y="30225"/>
                </a:lnTo>
                <a:lnTo>
                  <a:pt x="453896" y="46396"/>
                </a:lnTo>
                <a:lnTo>
                  <a:pt x="480640" y="87120"/>
                </a:lnTo>
                <a:lnTo>
                  <a:pt x="490969" y="129907"/>
                </a:lnTo>
                <a:lnTo>
                  <a:pt x="481042" y="167233"/>
                </a:lnTo>
                <a:lnTo>
                  <a:pt x="502973" y="176248"/>
                </a:lnTo>
                <a:lnTo>
                  <a:pt x="525867" y="194965"/>
                </a:lnTo>
                <a:lnTo>
                  <a:pt x="546022" y="221217"/>
                </a:lnTo>
                <a:lnTo>
                  <a:pt x="559739" y="252841"/>
                </a:lnTo>
                <a:lnTo>
                  <a:pt x="563317" y="287671"/>
                </a:lnTo>
                <a:lnTo>
                  <a:pt x="553056" y="323542"/>
                </a:lnTo>
                <a:lnTo>
                  <a:pt x="525256" y="358290"/>
                </a:lnTo>
                <a:lnTo>
                  <a:pt x="498291" y="375588"/>
                </a:lnTo>
                <a:close/>
              </a:path>
              <a:path w="563879" h="393064">
                <a:moveTo>
                  <a:pt x="191497" y="393064"/>
                </a:moveTo>
                <a:lnTo>
                  <a:pt x="140942" y="392707"/>
                </a:lnTo>
                <a:lnTo>
                  <a:pt x="53488" y="364401"/>
                </a:lnTo>
                <a:lnTo>
                  <a:pt x="19941" y="332812"/>
                </a:lnTo>
                <a:lnTo>
                  <a:pt x="0" y="264136"/>
                </a:lnTo>
                <a:lnTo>
                  <a:pt x="7022" y="231201"/>
                </a:lnTo>
                <a:lnTo>
                  <a:pt x="20984" y="201968"/>
                </a:lnTo>
                <a:lnTo>
                  <a:pt x="38595" y="178515"/>
                </a:lnTo>
                <a:lnTo>
                  <a:pt x="56562" y="162917"/>
                </a:lnTo>
                <a:lnTo>
                  <a:pt x="71594" y="157251"/>
                </a:lnTo>
                <a:lnTo>
                  <a:pt x="75979" y="125037"/>
                </a:lnTo>
                <a:lnTo>
                  <a:pt x="93396" y="95149"/>
                </a:lnTo>
                <a:lnTo>
                  <a:pt x="120794" y="72101"/>
                </a:lnTo>
                <a:lnTo>
                  <a:pt x="155117" y="60408"/>
                </a:lnTo>
                <a:lnTo>
                  <a:pt x="193312" y="64587"/>
                </a:lnTo>
                <a:lnTo>
                  <a:pt x="224856" y="84451"/>
                </a:lnTo>
                <a:lnTo>
                  <a:pt x="187987" y="84451"/>
                </a:lnTo>
                <a:lnTo>
                  <a:pt x="146741" y="85238"/>
                </a:lnTo>
                <a:lnTo>
                  <a:pt x="114934" y="103855"/>
                </a:lnTo>
                <a:lnTo>
                  <a:pt x="95194" y="133144"/>
                </a:lnTo>
                <a:lnTo>
                  <a:pt x="90148" y="165950"/>
                </a:lnTo>
                <a:lnTo>
                  <a:pt x="63681" y="185021"/>
                </a:lnTo>
                <a:lnTo>
                  <a:pt x="42436" y="210101"/>
                </a:lnTo>
                <a:lnTo>
                  <a:pt x="28425" y="239183"/>
                </a:lnTo>
                <a:lnTo>
                  <a:pt x="23659" y="270263"/>
                </a:lnTo>
                <a:lnTo>
                  <a:pt x="30150" y="301335"/>
                </a:lnTo>
                <a:lnTo>
                  <a:pt x="84948" y="355426"/>
                </a:lnTo>
                <a:lnTo>
                  <a:pt x="137278" y="374434"/>
                </a:lnTo>
                <a:lnTo>
                  <a:pt x="498291" y="375588"/>
                </a:lnTo>
                <a:lnTo>
                  <a:pt x="476216" y="389750"/>
                </a:lnTo>
                <a:lnTo>
                  <a:pt x="191497" y="393064"/>
                </a:lnTo>
                <a:close/>
              </a:path>
              <a:path w="563879" h="393064">
                <a:moveTo>
                  <a:pt x="236046" y="108648"/>
                </a:moveTo>
                <a:lnTo>
                  <a:pt x="187987" y="84451"/>
                </a:lnTo>
                <a:lnTo>
                  <a:pt x="224856" y="84451"/>
                </a:lnTo>
                <a:lnTo>
                  <a:pt x="232325" y="89153"/>
                </a:lnTo>
                <a:lnTo>
                  <a:pt x="249834" y="89153"/>
                </a:lnTo>
                <a:lnTo>
                  <a:pt x="236046" y="10864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3" name="object 86"/>
          <p:cNvSpPr>
            <a:spLocks noChangeArrowheads="1"/>
          </p:cNvSpPr>
          <p:nvPr/>
        </p:nvSpPr>
        <p:spPr bwMode="auto">
          <a:xfrm>
            <a:off x="4625975" y="1871663"/>
            <a:ext cx="642938" cy="601662"/>
          </a:xfrm>
          <a:custGeom>
            <a:avLst/>
            <a:gdLst>
              <a:gd name="T0" fmla="*/ 0 w 520064"/>
              <a:gd name="T1" fmla="*/ 0 h 512444"/>
              <a:gd name="T2" fmla="*/ 520064 w 520064"/>
              <a:gd name="T3" fmla="*/ 512444 h 512444"/>
            </a:gdLst>
            <a:ahLst/>
            <a:cxnLst/>
            <a:rect l="T0" t="T1" r="T2" b="T3"/>
            <a:pathLst>
              <a:path w="520064" h="512444">
                <a:moveTo>
                  <a:pt x="259915" y="512298"/>
                </a:moveTo>
                <a:lnTo>
                  <a:pt x="8924" y="277256"/>
                </a:lnTo>
                <a:lnTo>
                  <a:pt x="0" y="256149"/>
                </a:lnTo>
                <a:lnTo>
                  <a:pt x="2231" y="244938"/>
                </a:lnTo>
                <a:lnTo>
                  <a:pt x="8924" y="235042"/>
                </a:lnTo>
                <a:lnTo>
                  <a:pt x="238502" y="8791"/>
                </a:lnTo>
                <a:lnTo>
                  <a:pt x="248540" y="2197"/>
                </a:lnTo>
                <a:lnTo>
                  <a:pt x="259915" y="0"/>
                </a:lnTo>
                <a:lnTo>
                  <a:pt x="271289" y="2197"/>
                </a:lnTo>
                <a:lnTo>
                  <a:pt x="281327" y="8791"/>
                </a:lnTo>
                <a:lnTo>
                  <a:pt x="333673" y="60378"/>
                </a:lnTo>
                <a:lnTo>
                  <a:pt x="252777" y="60378"/>
                </a:lnTo>
                <a:lnTo>
                  <a:pt x="171891" y="168227"/>
                </a:lnTo>
                <a:lnTo>
                  <a:pt x="171891" y="169395"/>
                </a:lnTo>
                <a:lnTo>
                  <a:pt x="170697" y="170576"/>
                </a:lnTo>
                <a:lnTo>
                  <a:pt x="170697" y="177599"/>
                </a:lnTo>
                <a:lnTo>
                  <a:pt x="175460" y="181117"/>
                </a:lnTo>
                <a:lnTo>
                  <a:pt x="221853" y="181117"/>
                </a:lnTo>
                <a:lnTo>
                  <a:pt x="221853" y="409717"/>
                </a:lnTo>
                <a:lnTo>
                  <a:pt x="376496" y="409717"/>
                </a:lnTo>
                <a:lnTo>
                  <a:pt x="281327" y="503507"/>
                </a:lnTo>
                <a:lnTo>
                  <a:pt x="271289" y="510101"/>
                </a:lnTo>
                <a:lnTo>
                  <a:pt x="259915" y="512298"/>
                </a:lnTo>
                <a:close/>
              </a:path>
              <a:path w="520064" h="512444">
                <a:moveTo>
                  <a:pt x="401470" y="385105"/>
                </a:moveTo>
                <a:lnTo>
                  <a:pt x="344370" y="385105"/>
                </a:lnTo>
                <a:lnTo>
                  <a:pt x="377682" y="352275"/>
                </a:lnTo>
                <a:lnTo>
                  <a:pt x="371620" y="347663"/>
                </a:lnTo>
                <a:lnTo>
                  <a:pt x="337870" y="309748"/>
                </a:lnTo>
                <a:lnTo>
                  <a:pt x="312070" y="260291"/>
                </a:lnTo>
                <a:lnTo>
                  <a:pt x="295308" y="214533"/>
                </a:lnTo>
                <a:lnTo>
                  <a:pt x="292372" y="204896"/>
                </a:lnTo>
                <a:lnTo>
                  <a:pt x="289658" y="196357"/>
                </a:lnTo>
                <a:lnTo>
                  <a:pt x="289658" y="194021"/>
                </a:lnTo>
                <a:lnTo>
                  <a:pt x="288464" y="191671"/>
                </a:lnTo>
                <a:lnTo>
                  <a:pt x="288464" y="181117"/>
                </a:lnTo>
                <a:lnTo>
                  <a:pt x="334857" y="181117"/>
                </a:lnTo>
                <a:lnTo>
                  <a:pt x="339620" y="177599"/>
                </a:lnTo>
                <a:lnTo>
                  <a:pt x="339620" y="170576"/>
                </a:lnTo>
                <a:lnTo>
                  <a:pt x="338426" y="168227"/>
                </a:lnTo>
                <a:lnTo>
                  <a:pt x="337232" y="167058"/>
                </a:lnTo>
                <a:lnTo>
                  <a:pt x="252777" y="60378"/>
                </a:lnTo>
                <a:lnTo>
                  <a:pt x="333673" y="60378"/>
                </a:lnTo>
                <a:lnTo>
                  <a:pt x="510905" y="235042"/>
                </a:lnTo>
                <a:lnTo>
                  <a:pt x="517598" y="244938"/>
                </a:lnTo>
                <a:lnTo>
                  <a:pt x="519830" y="256149"/>
                </a:lnTo>
                <a:lnTo>
                  <a:pt x="517598" y="267360"/>
                </a:lnTo>
                <a:lnTo>
                  <a:pt x="510905" y="277256"/>
                </a:lnTo>
                <a:lnTo>
                  <a:pt x="401470" y="385105"/>
                </a:lnTo>
                <a:close/>
              </a:path>
              <a:path w="520064" h="512444">
                <a:moveTo>
                  <a:pt x="376496" y="409717"/>
                </a:moveTo>
                <a:lnTo>
                  <a:pt x="288464" y="409717"/>
                </a:lnTo>
                <a:lnTo>
                  <a:pt x="288464" y="317109"/>
                </a:lnTo>
                <a:lnTo>
                  <a:pt x="294953" y="328502"/>
                </a:lnTo>
                <a:lnTo>
                  <a:pt x="301998" y="339675"/>
                </a:lnTo>
                <a:lnTo>
                  <a:pt x="330841" y="373673"/>
                </a:lnTo>
                <a:lnTo>
                  <a:pt x="344370" y="385105"/>
                </a:lnTo>
                <a:lnTo>
                  <a:pt x="401470" y="385105"/>
                </a:lnTo>
                <a:lnTo>
                  <a:pt x="376496" y="409717"/>
                </a:lnTo>
                <a:close/>
              </a:path>
            </a:pathLst>
          </a:custGeom>
          <a:solidFill>
            <a:srgbClr val="0D0D0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4" name="object 87"/>
          <p:cNvSpPr>
            <a:spLocks noChangeArrowheads="1"/>
          </p:cNvSpPr>
          <p:nvPr/>
        </p:nvSpPr>
        <p:spPr bwMode="auto">
          <a:xfrm>
            <a:off x="7348538" y="3044825"/>
            <a:ext cx="484187" cy="776288"/>
          </a:xfrm>
          <a:custGeom>
            <a:avLst/>
            <a:gdLst>
              <a:gd name="T0" fmla="*/ 0 w 391795"/>
              <a:gd name="T1" fmla="*/ 0 h 662939"/>
              <a:gd name="T2" fmla="*/ 391795 w 391795"/>
              <a:gd name="T3" fmla="*/ 662939 h 662939"/>
            </a:gdLst>
            <a:ahLst/>
            <a:cxnLst/>
            <a:rect l="T0" t="T1" r="T2" b="T3"/>
            <a:pathLst>
              <a:path w="391795" h="662939">
                <a:moveTo>
                  <a:pt x="195656" y="662470"/>
                </a:moveTo>
                <a:lnTo>
                  <a:pt x="143243" y="656874"/>
                </a:lnTo>
                <a:lnTo>
                  <a:pt x="96393" y="641197"/>
                </a:lnTo>
                <a:lnTo>
                  <a:pt x="56875" y="617102"/>
                </a:lnTo>
                <a:lnTo>
                  <a:pt x="26457" y="586253"/>
                </a:lnTo>
                <a:lnTo>
                  <a:pt x="6909" y="550313"/>
                </a:lnTo>
                <a:lnTo>
                  <a:pt x="0" y="510946"/>
                </a:lnTo>
                <a:lnTo>
                  <a:pt x="4977" y="475380"/>
                </a:lnTo>
                <a:lnTo>
                  <a:pt x="19338" y="443115"/>
                </a:lnTo>
                <a:lnTo>
                  <a:pt x="42230" y="414812"/>
                </a:lnTo>
                <a:lnTo>
                  <a:pt x="72796" y="391134"/>
                </a:lnTo>
                <a:lnTo>
                  <a:pt x="72796" y="95148"/>
                </a:lnTo>
                <a:lnTo>
                  <a:pt x="82395" y="57982"/>
                </a:lnTo>
                <a:lnTo>
                  <a:pt x="108632" y="27752"/>
                </a:lnTo>
                <a:lnTo>
                  <a:pt x="147666" y="7433"/>
                </a:lnTo>
                <a:lnTo>
                  <a:pt x="195656" y="0"/>
                </a:lnTo>
                <a:lnTo>
                  <a:pt x="241015" y="7433"/>
                </a:lnTo>
                <a:lnTo>
                  <a:pt x="278695" y="27752"/>
                </a:lnTo>
                <a:lnTo>
                  <a:pt x="304430" y="57982"/>
                </a:lnTo>
                <a:lnTo>
                  <a:pt x="313956" y="95148"/>
                </a:lnTo>
                <a:lnTo>
                  <a:pt x="313956" y="391134"/>
                </a:lnTo>
                <a:lnTo>
                  <a:pt x="345240" y="414812"/>
                </a:lnTo>
                <a:lnTo>
                  <a:pt x="369698" y="443115"/>
                </a:lnTo>
                <a:lnTo>
                  <a:pt x="385624" y="475380"/>
                </a:lnTo>
                <a:lnTo>
                  <a:pt x="391312" y="510946"/>
                </a:lnTo>
                <a:lnTo>
                  <a:pt x="384403" y="550313"/>
                </a:lnTo>
                <a:lnTo>
                  <a:pt x="364855" y="586253"/>
                </a:lnTo>
                <a:lnTo>
                  <a:pt x="334437" y="617102"/>
                </a:lnTo>
                <a:lnTo>
                  <a:pt x="294918" y="641197"/>
                </a:lnTo>
                <a:lnTo>
                  <a:pt x="248068" y="656874"/>
                </a:lnTo>
                <a:lnTo>
                  <a:pt x="195656" y="662470"/>
                </a:lnTo>
                <a:close/>
              </a:path>
            </a:pathLst>
          </a:custGeom>
          <a:solidFill>
            <a:srgbClr val="F5E8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5" name="object 88"/>
          <p:cNvSpPr>
            <a:spLocks noChangeArrowheads="1"/>
          </p:cNvSpPr>
          <p:nvPr/>
        </p:nvSpPr>
        <p:spPr bwMode="auto">
          <a:xfrm>
            <a:off x="7464425" y="3517900"/>
            <a:ext cx="273050" cy="193675"/>
          </a:xfrm>
          <a:custGeom>
            <a:avLst/>
            <a:gdLst>
              <a:gd name="T0" fmla="*/ 0 w 220345"/>
              <a:gd name="T1" fmla="*/ 0 h 165735"/>
              <a:gd name="T2" fmla="*/ 220345 w 220345"/>
              <a:gd name="T3" fmla="*/ 165735 h 165735"/>
            </a:gdLst>
            <a:ahLst/>
            <a:cxnLst/>
            <a:rect l="T0" t="T1" r="T2" b="T3"/>
            <a:pathLst>
              <a:path w="220345" h="165735">
                <a:moveTo>
                  <a:pt x="110210" y="165150"/>
                </a:moveTo>
                <a:lnTo>
                  <a:pt x="67424" y="158661"/>
                </a:lnTo>
                <a:lnTo>
                  <a:pt x="32444" y="140965"/>
                </a:lnTo>
                <a:lnTo>
                  <a:pt x="8819" y="114792"/>
                </a:lnTo>
                <a:lnTo>
                  <a:pt x="0" y="82753"/>
                </a:lnTo>
                <a:lnTo>
                  <a:pt x="8819" y="50508"/>
                </a:lnTo>
                <a:lnTo>
                  <a:pt x="32464" y="24207"/>
                </a:lnTo>
                <a:lnTo>
                  <a:pt x="67448" y="6489"/>
                </a:lnTo>
                <a:lnTo>
                  <a:pt x="110210" y="0"/>
                </a:lnTo>
                <a:lnTo>
                  <a:pt x="152993" y="6491"/>
                </a:lnTo>
                <a:lnTo>
                  <a:pt x="187943" y="24207"/>
                </a:lnTo>
                <a:lnTo>
                  <a:pt x="211478" y="50433"/>
                </a:lnTo>
                <a:lnTo>
                  <a:pt x="220116" y="82575"/>
                </a:lnTo>
                <a:lnTo>
                  <a:pt x="211478" y="114717"/>
                </a:lnTo>
                <a:lnTo>
                  <a:pt x="187923" y="140965"/>
                </a:lnTo>
                <a:lnTo>
                  <a:pt x="152970" y="158664"/>
                </a:lnTo>
                <a:lnTo>
                  <a:pt x="110210" y="165150"/>
                </a:lnTo>
                <a:close/>
              </a:path>
            </a:pathLst>
          </a:custGeom>
          <a:solidFill>
            <a:srgbClr val="ED7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6" name="object 89"/>
          <p:cNvSpPr>
            <a:spLocks noChangeArrowheads="1"/>
          </p:cNvSpPr>
          <p:nvPr/>
        </p:nvSpPr>
        <p:spPr bwMode="auto">
          <a:xfrm>
            <a:off x="7561263" y="3132138"/>
            <a:ext cx="98425" cy="496887"/>
          </a:xfrm>
          <a:custGeom>
            <a:avLst/>
            <a:gdLst>
              <a:gd name="T0" fmla="*/ 0 w 80645"/>
              <a:gd name="T1" fmla="*/ 0 h 423545"/>
              <a:gd name="T2" fmla="*/ 80645 w 80645"/>
              <a:gd name="T3" fmla="*/ 423545 h 423545"/>
            </a:gdLst>
            <a:ahLst/>
            <a:cxnLst/>
            <a:rect l="T0" t="T1" r="T2" b="T3"/>
            <a:pathLst>
              <a:path w="80645" h="423545">
                <a:moveTo>
                  <a:pt x="40182" y="423138"/>
                </a:moveTo>
                <a:lnTo>
                  <a:pt x="24485" y="421265"/>
                </a:lnTo>
                <a:lnTo>
                  <a:pt x="11718" y="416086"/>
                </a:lnTo>
                <a:lnTo>
                  <a:pt x="3138" y="408265"/>
                </a:lnTo>
                <a:lnTo>
                  <a:pt x="0" y="398462"/>
                </a:lnTo>
                <a:lnTo>
                  <a:pt x="0" y="28206"/>
                </a:lnTo>
                <a:lnTo>
                  <a:pt x="3138" y="17846"/>
                </a:lnTo>
                <a:lnTo>
                  <a:pt x="11718" y="8812"/>
                </a:lnTo>
                <a:lnTo>
                  <a:pt x="24485" y="2423"/>
                </a:lnTo>
                <a:lnTo>
                  <a:pt x="40182" y="0"/>
                </a:lnTo>
                <a:lnTo>
                  <a:pt x="55880" y="2423"/>
                </a:lnTo>
                <a:lnTo>
                  <a:pt x="68646" y="8812"/>
                </a:lnTo>
                <a:lnTo>
                  <a:pt x="77226" y="17846"/>
                </a:lnTo>
                <a:lnTo>
                  <a:pt x="80365" y="28206"/>
                </a:lnTo>
                <a:lnTo>
                  <a:pt x="80365" y="398462"/>
                </a:lnTo>
                <a:lnTo>
                  <a:pt x="77226" y="408265"/>
                </a:lnTo>
                <a:lnTo>
                  <a:pt x="68646" y="416086"/>
                </a:lnTo>
                <a:lnTo>
                  <a:pt x="55880" y="421265"/>
                </a:lnTo>
                <a:lnTo>
                  <a:pt x="40182" y="423138"/>
                </a:lnTo>
                <a:close/>
              </a:path>
            </a:pathLst>
          </a:custGeom>
          <a:solidFill>
            <a:srgbClr val="ED7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7" name="object 90"/>
          <p:cNvSpPr>
            <a:spLocks noChangeArrowheads="1"/>
          </p:cNvSpPr>
          <p:nvPr/>
        </p:nvSpPr>
        <p:spPr bwMode="auto">
          <a:xfrm>
            <a:off x="7616825" y="3179763"/>
            <a:ext cx="80963" cy="49212"/>
          </a:xfrm>
          <a:custGeom>
            <a:avLst/>
            <a:gdLst>
              <a:gd name="T0" fmla="*/ 0 w 64770"/>
              <a:gd name="T1" fmla="*/ 0 h 14604"/>
              <a:gd name="T2" fmla="*/ 64770 w 64770"/>
              <a:gd name="T3" fmla="*/ 14604 h 14604"/>
            </a:gdLst>
            <a:ahLst/>
            <a:cxnLst/>
            <a:rect l="T0" t="T1" r="T2" b="T3"/>
            <a:pathLst>
              <a:path w="64770" h="14604">
                <a:moveTo>
                  <a:pt x="59728" y="14490"/>
                </a:moveTo>
                <a:lnTo>
                  <a:pt x="4584" y="14490"/>
                </a:lnTo>
                <a:lnTo>
                  <a:pt x="0" y="10871"/>
                </a:lnTo>
                <a:lnTo>
                  <a:pt x="0" y="3619"/>
                </a:lnTo>
                <a:lnTo>
                  <a:pt x="4584" y="0"/>
                </a:lnTo>
                <a:lnTo>
                  <a:pt x="59728" y="0"/>
                </a:lnTo>
                <a:lnTo>
                  <a:pt x="64312" y="3619"/>
                </a:lnTo>
                <a:lnTo>
                  <a:pt x="64312" y="10871"/>
                </a:lnTo>
                <a:lnTo>
                  <a:pt x="59728" y="14490"/>
                </a:lnTo>
                <a:close/>
              </a:path>
            </a:pathLst>
          </a:custGeom>
          <a:solidFill>
            <a:srgbClr val="5F3D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8" name="object 91"/>
          <p:cNvSpPr>
            <a:spLocks noChangeArrowheads="1"/>
          </p:cNvSpPr>
          <p:nvPr/>
        </p:nvSpPr>
        <p:spPr bwMode="auto">
          <a:xfrm>
            <a:off x="7616825" y="3214688"/>
            <a:ext cx="80963" cy="49212"/>
          </a:xfrm>
          <a:custGeom>
            <a:avLst/>
            <a:gdLst>
              <a:gd name="T0" fmla="*/ 0 w 64770"/>
              <a:gd name="T1" fmla="*/ 0 h 14604"/>
              <a:gd name="T2" fmla="*/ 64770 w 64770"/>
              <a:gd name="T3" fmla="*/ 14604 h 14604"/>
            </a:gdLst>
            <a:ahLst/>
            <a:cxnLst/>
            <a:rect l="T0" t="T1" r="T2" b="T3"/>
            <a:pathLst>
              <a:path w="64770" h="14604">
                <a:moveTo>
                  <a:pt x="59728" y="14503"/>
                </a:moveTo>
                <a:lnTo>
                  <a:pt x="4584" y="14503"/>
                </a:lnTo>
                <a:lnTo>
                  <a:pt x="0" y="10883"/>
                </a:lnTo>
                <a:lnTo>
                  <a:pt x="0" y="3632"/>
                </a:lnTo>
                <a:lnTo>
                  <a:pt x="4584" y="0"/>
                </a:lnTo>
                <a:lnTo>
                  <a:pt x="59728" y="0"/>
                </a:lnTo>
                <a:lnTo>
                  <a:pt x="64312" y="3632"/>
                </a:lnTo>
                <a:lnTo>
                  <a:pt x="64312" y="10883"/>
                </a:lnTo>
                <a:lnTo>
                  <a:pt x="59728" y="14503"/>
                </a:lnTo>
                <a:close/>
              </a:path>
            </a:pathLst>
          </a:custGeom>
          <a:solidFill>
            <a:srgbClr val="5F3D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399" name="object 92"/>
          <p:cNvSpPr>
            <a:spLocks noChangeArrowheads="1"/>
          </p:cNvSpPr>
          <p:nvPr/>
        </p:nvSpPr>
        <p:spPr bwMode="auto">
          <a:xfrm>
            <a:off x="7616825" y="3249613"/>
            <a:ext cx="80963" cy="49212"/>
          </a:xfrm>
          <a:custGeom>
            <a:avLst/>
            <a:gdLst>
              <a:gd name="T0" fmla="*/ 0 w 64770"/>
              <a:gd name="T1" fmla="*/ 0 h 14604"/>
              <a:gd name="T2" fmla="*/ 64770 w 64770"/>
              <a:gd name="T3" fmla="*/ 14604 h 14604"/>
            </a:gdLst>
            <a:ahLst/>
            <a:cxnLst/>
            <a:rect l="T0" t="T1" r="T2" b="T3"/>
            <a:pathLst>
              <a:path w="64770" h="14604">
                <a:moveTo>
                  <a:pt x="59728" y="14503"/>
                </a:moveTo>
                <a:lnTo>
                  <a:pt x="4584" y="14503"/>
                </a:lnTo>
                <a:lnTo>
                  <a:pt x="0" y="10883"/>
                </a:lnTo>
                <a:lnTo>
                  <a:pt x="0" y="3632"/>
                </a:lnTo>
                <a:lnTo>
                  <a:pt x="4584" y="0"/>
                </a:lnTo>
                <a:lnTo>
                  <a:pt x="59728" y="0"/>
                </a:lnTo>
                <a:lnTo>
                  <a:pt x="64312" y="3632"/>
                </a:lnTo>
                <a:lnTo>
                  <a:pt x="64312" y="10883"/>
                </a:lnTo>
                <a:lnTo>
                  <a:pt x="59728" y="14503"/>
                </a:lnTo>
                <a:close/>
              </a:path>
            </a:pathLst>
          </a:custGeom>
          <a:solidFill>
            <a:srgbClr val="5F3D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0" name="object 93"/>
          <p:cNvSpPr>
            <a:spLocks noChangeArrowheads="1"/>
          </p:cNvSpPr>
          <p:nvPr/>
        </p:nvSpPr>
        <p:spPr bwMode="auto">
          <a:xfrm flipV="1">
            <a:off x="7616825" y="3322638"/>
            <a:ext cx="80963" cy="47625"/>
          </a:xfrm>
          <a:custGeom>
            <a:avLst/>
            <a:gdLst>
              <a:gd name="T0" fmla="*/ 0 w 64770"/>
              <a:gd name="T1" fmla="*/ 0 h 49099"/>
              <a:gd name="T2" fmla="*/ 64770 w 64770"/>
              <a:gd name="T3" fmla="*/ 49099 h 49099"/>
            </a:gdLst>
            <a:ahLst/>
            <a:cxnLst/>
            <a:rect l="T0" t="T1" r="T2" b="T3"/>
            <a:pathLst>
              <a:path w="64770" h="49099">
                <a:moveTo>
                  <a:pt x="0" y="0"/>
                </a:moveTo>
                <a:lnTo>
                  <a:pt x="64312" y="0"/>
                </a:lnTo>
              </a:path>
            </a:pathLst>
          </a:custGeom>
          <a:noFill/>
          <a:ln w="12331">
            <a:solidFill>
              <a:srgbClr val="5F3D2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1" name="object 94"/>
          <p:cNvSpPr>
            <a:spLocks noChangeArrowheads="1"/>
          </p:cNvSpPr>
          <p:nvPr/>
        </p:nvSpPr>
        <p:spPr bwMode="auto">
          <a:xfrm>
            <a:off x="7616825" y="3317875"/>
            <a:ext cx="80963" cy="49213"/>
          </a:xfrm>
          <a:custGeom>
            <a:avLst/>
            <a:gdLst>
              <a:gd name="T0" fmla="*/ 0 w 64770"/>
              <a:gd name="T1" fmla="*/ 0 h 14604"/>
              <a:gd name="T2" fmla="*/ 64770 w 64770"/>
              <a:gd name="T3" fmla="*/ 14604 h 14604"/>
            </a:gdLst>
            <a:ahLst/>
            <a:cxnLst/>
            <a:rect l="T0" t="T1" r="T2" b="T3"/>
            <a:pathLst>
              <a:path w="64770" h="14604">
                <a:moveTo>
                  <a:pt x="59728" y="14503"/>
                </a:moveTo>
                <a:lnTo>
                  <a:pt x="4584" y="14503"/>
                </a:lnTo>
                <a:lnTo>
                  <a:pt x="0" y="10883"/>
                </a:lnTo>
                <a:lnTo>
                  <a:pt x="0" y="3632"/>
                </a:lnTo>
                <a:lnTo>
                  <a:pt x="4584" y="0"/>
                </a:lnTo>
                <a:lnTo>
                  <a:pt x="59728" y="0"/>
                </a:lnTo>
                <a:lnTo>
                  <a:pt x="64312" y="3632"/>
                </a:lnTo>
                <a:lnTo>
                  <a:pt x="64312" y="10883"/>
                </a:lnTo>
                <a:lnTo>
                  <a:pt x="59728" y="14503"/>
                </a:lnTo>
                <a:close/>
              </a:path>
            </a:pathLst>
          </a:custGeom>
          <a:solidFill>
            <a:srgbClr val="5F3D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2" name="object 95"/>
          <p:cNvSpPr>
            <a:spLocks noChangeArrowheads="1"/>
          </p:cNvSpPr>
          <p:nvPr/>
        </p:nvSpPr>
        <p:spPr bwMode="auto">
          <a:xfrm>
            <a:off x="7616825" y="3352800"/>
            <a:ext cx="80963" cy="49213"/>
          </a:xfrm>
          <a:custGeom>
            <a:avLst/>
            <a:gdLst>
              <a:gd name="T0" fmla="*/ 0 w 64770"/>
              <a:gd name="T1" fmla="*/ 0 h 14604"/>
              <a:gd name="T2" fmla="*/ 64770 w 64770"/>
              <a:gd name="T3" fmla="*/ 14604 h 14604"/>
            </a:gdLst>
            <a:ahLst/>
            <a:cxnLst/>
            <a:rect l="T0" t="T1" r="T2" b="T3"/>
            <a:pathLst>
              <a:path w="64770" h="14604">
                <a:moveTo>
                  <a:pt x="59728" y="14503"/>
                </a:moveTo>
                <a:lnTo>
                  <a:pt x="4584" y="14503"/>
                </a:lnTo>
                <a:lnTo>
                  <a:pt x="0" y="10883"/>
                </a:lnTo>
                <a:lnTo>
                  <a:pt x="0" y="3632"/>
                </a:lnTo>
                <a:lnTo>
                  <a:pt x="4584" y="0"/>
                </a:lnTo>
                <a:lnTo>
                  <a:pt x="59728" y="0"/>
                </a:lnTo>
                <a:lnTo>
                  <a:pt x="64312" y="3632"/>
                </a:lnTo>
                <a:lnTo>
                  <a:pt x="64312" y="10883"/>
                </a:lnTo>
                <a:lnTo>
                  <a:pt x="59728" y="14503"/>
                </a:lnTo>
                <a:close/>
              </a:path>
            </a:pathLst>
          </a:custGeom>
          <a:solidFill>
            <a:srgbClr val="5F3D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3" name="object 96"/>
          <p:cNvSpPr>
            <a:spLocks noChangeArrowheads="1"/>
          </p:cNvSpPr>
          <p:nvPr/>
        </p:nvSpPr>
        <p:spPr bwMode="auto">
          <a:xfrm>
            <a:off x="7616825" y="3387725"/>
            <a:ext cx="80963" cy="49213"/>
          </a:xfrm>
          <a:custGeom>
            <a:avLst/>
            <a:gdLst>
              <a:gd name="T0" fmla="*/ 0 w 64770"/>
              <a:gd name="T1" fmla="*/ 0 h 14604"/>
              <a:gd name="T2" fmla="*/ 64770 w 64770"/>
              <a:gd name="T3" fmla="*/ 14604 h 14604"/>
            </a:gdLst>
            <a:ahLst/>
            <a:cxnLst/>
            <a:rect l="T0" t="T1" r="T2" b="T3"/>
            <a:pathLst>
              <a:path w="64770" h="14604">
                <a:moveTo>
                  <a:pt x="59728" y="14503"/>
                </a:moveTo>
                <a:lnTo>
                  <a:pt x="4584" y="14503"/>
                </a:lnTo>
                <a:lnTo>
                  <a:pt x="0" y="10871"/>
                </a:lnTo>
                <a:lnTo>
                  <a:pt x="0" y="3632"/>
                </a:lnTo>
                <a:lnTo>
                  <a:pt x="4584" y="0"/>
                </a:lnTo>
                <a:lnTo>
                  <a:pt x="59728" y="0"/>
                </a:lnTo>
                <a:lnTo>
                  <a:pt x="64312" y="3632"/>
                </a:lnTo>
                <a:lnTo>
                  <a:pt x="64312" y="10871"/>
                </a:lnTo>
                <a:lnTo>
                  <a:pt x="59728" y="14503"/>
                </a:lnTo>
                <a:close/>
              </a:path>
            </a:pathLst>
          </a:custGeom>
          <a:solidFill>
            <a:srgbClr val="5F3D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4" name="object 97"/>
          <p:cNvSpPr>
            <a:spLocks noChangeArrowheads="1"/>
          </p:cNvSpPr>
          <p:nvPr/>
        </p:nvSpPr>
        <p:spPr bwMode="auto">
          <a:xfrm>
            <a:off x="7616825" y="3422650"/>
            <a:ext cx="80963" cy="49213"/>
          </a:xfrm>
          <a:custGeom>
            <a:avLst/>
            <a:gdLst>
              <a:gd name="T0" fmla="*/ 0 w 64770"/>
              <a:gd name="T1" fmla="*/ 0 h 14604"/>
              <a:gd name="T2" fmla="*/ 64770 w 64770"/>
              <a:gd name="T3" fmla="*/ 14604 h 14604"/>
            </a:gdLst>
            <a:ahLst/>
            <a:cxnLst/>
            <a:rect l="T0" t="T1" r="T2" b="T3"/>
            <a:pathLst>
              <a:path w="64770" h="14604">
                <a:moveTo>
                  <a:pt x="59728" y="14503"/>
                </a:moveTo>
                <a:lnTo>
                  <a:pt x="4584" y="14503"/>
                </a:lnTo>
                <a:lnTo>
                  <a:pt x="0" y="10871"/>
                </a:lnTo>
                <a:lnTo>
                  <a:pt x="0" y="3619"/>
                </a:lnTo>
                <a:lnTo>
                  <a:pt x="4584" y="0"/>
                </a:lnTo>
                <a:lnTo>
                  <a:pt x="59728" y="0"/>
                </a:lnTo>
                <a:lnTo>
                  <a:pt x="64312" y="3619"/>
                </a:lnTo>
                <a:lnTo>
                  <a:pt x="64312" y="10871"/>
                </a:lnTo>
                <a:lnTo>
                  <a:pt x="59728" y="14503"/>
                </a:lnTo>
                <a:close/>
              </a:path>
            </a:pathLst>
          </a:custGeom>
          <a:solidFill>
            <a:srgbClr val="5F3D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5" name="object 98"/>
          <p:cNvSpPr>
            <a:spLocks noChangeArrowheads="1"/>
          </p:cNvSpPr>
          <p:nvPr/>
        </p:nvSpPr>
        <p:spPr bwMode="auto">
          <a:xfrm flipV="1">
            <a:off x="6315075" y="2057400"/>
            <a:ext cx="322263" cy="49213"/>
          </a:xfrm>
          <a:custGeom>
            <a:avLst/>
            <a:gdLst>
              <a:gd name="T0" fmla="*/ 0 w 260985"/>
              <a:gd name="T1" fmla="*/ 0 h 49099"/>
              <a:gd name="T2" fmla="*/ 260985 w 260985"/>
              <a:gd name="T3" fmla="*/ 49099 h 49099"/>
            </a:gdLst>
            <a:ahLst/>
            <a:cxnLst/>
            <a:rect l="T0" t="T1" r="T2" b="T3"/>
            <a:pathLst>
              <a:path w="260985" h="49099">
                <a:moveTo>
                  <a:pt x="0" y="0"/>
                </a:moveTo>
                <a:lnTo>
                  <a:pt x="260705" y="0"/>
                </a:lnTo>
              </a:path>
            </a:pathLst>
          </a:custGeom>
          <a:noFill/>
          <a:ln w="15951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6" name="object 99"/>
          <p:cNvSpPr>
            <a:spLocks noChangeArrowheads="1"/>
          </p:cNvSpPr>
          <p:nvPr/>
        </p:nvSpPr>
        <p:spPr bwMode="auto">
          <a:xfrm>
            <a:off x="6600825" y="1939925"/>
            <a:ext cx="58738" cy="133350"/>
          </a:xfrm>
          <a:custGeom>
            <a:avLst/>
            <a:gdLst>
              <a:gd name="T0" fmla="*/ 0 w 48260"/>
              <a:gd name="T1" fmla="*/ 0 h 113664"/>
              <a:gd name="T2" fmla="*/ 48260 w 48260"/>
              <a:gd name="T3" fmla="*/ 113664 h 113664"/>
            </a:gdLst>
            <a:ahLst/>
            <a:cxnLst/>
            <a:rect l="T0" t="T1" r="T2" b="T3"/>
            <a:pathLst>
              <a:path w="48260" h="113664">
                <a:moveTo>
                  <a:pt x="13842" y="113334"/>
                </a:moveTo>
                <a:lnTo>
                  <a:pt x="9651" y="108712"/>
                </a:lnTo>
                <a:lnTo>
                  <a:pt x="2933" y="107035"/>
                </a:lnTo>
                <a:lnTo>
                  <a:pt x="0" y="101574"/>
                </a:lnTo>
                <a:lnTo>
                  <a:pt x="1042" y="99516"/>
                </a:lnTo>
                <a:lnTo>
                  <a:pt x="6765" y="87620"/>
                </a:lnTo>
                <a:lnTo>
                  <a:pt x="21066" y="57308"/>
                </a:lnTo>
                <a:lnTo>
                  <a:pt x="47840" y="0"/>
                </a:lnTo>
                <a:lnTo>
                  <a:pt x="47840" y="850"/>
                </a:lnTo>
                <a:lnTo>
                  <a:pt x="46378" y="14628"/>
                </a:lnTo>
                <a:lnTo>
                  <a:pt x="44638" y="28287"/>
                </a:lnTo>
                <a:lnTo>
                  <a:pt x="42820" y="41868"/>
                </a:lnTo>
                <a:lnTo>
                  <a:pt x="41122" y="55410"/>
                </a:lnTo>
                <a:lnTo>
                  <a:pt x="13842" y="1133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7" name="object 100"/>
          <p:cNvSpPr>
            <a:spLocks noChangeArrowheads="1"/>
          </p:cNvSpPr>
          <p:nvPr/>
        </p:nvSpPr>
        <p:spPr bwMode="auto">
          <a:xfrm>
            <a:off x="6638925" y="1924050"/>
            <a:ext cx="68263" cy="354013"/>
          </a:xfrm>
          <a:custGeom>
            <a:avLst/>
            <a:gdLst>
              <a:gd name="T0" fmla="*/ 0 w 54610"/>
              <a:gd name="T1" fmla="*/ 0 h 302260"/>
              <a:gd name="T2" fmla="*/ 54610 w 54610"/>
              <a:gd name="T3" fmla="*/ 302260 h 302260"/>
            </a:gdLst>
            <a:ahLst/>
            <a:cxnLst/>
            <a:rect l="T0" t="T1" r="T2" b="T3"/>
            <a:pathLst>
              <a:path w="54610" h="302260">
                <a:moveTo>
                  <a:pt x="54149" y="302196"/>
                </a:moveTo>
                <a:lnTo>
                  <a:pt x="1610" y="54140"/>
                </a:lnTo>
                <a:lnTo>
                  <a:pt x="0" y="49700"/>
                </a:lnTo>
                <a:lnTo>
                  <a:pt x="1954" y="30387"/>
                </a:lnTo>
                <a:lnTo>
                  <a:pt x="4451" y="19038"/>
                </a:lnTo>
                <a:lnTo>
                  <a:pt x="6791" y="10759"/>
                </a:lnTo>
                <a:lnTo>
                  <a:pt x="8341" y="0"/>
                </a:lnTo>
                <a:lnTo>
                  <a:pt x="51216" y="203974"/>
                </a:lnTo>
                <a:lnTo>
                  <a:pt x="50372" y="228222"/>
                </a:lnTo>
                <a:lnTo>
                  <a:pt x="50792" y="252823"/>
                </a:lnTo>
                <a:lnTo>
                  <a:pt x="52157" y="277346"/>
                </a:lnTo>
                <a:lnTo>
                  <a:pt x="54149" y="301358"/>
                </a:lnTo>
                <a:lnTo>
                  <a:pt x="54149" y="30219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8" name="object 101"/>
          <p:cNvSpPr>
            <a:spLocks noChangeArrowheads="1"/>
          </p:cNvSpPr>
          <p:nvPr/>
        </p:nvSpPr>
        <p:spPr bwMode="auto">
          <a:xfrm>
            <a:off x="6686550" y="1770063"/>
            <a:ext cx="82550" cy="519112"/>
          </a:xfrm>
          <a:custGeom>
            <a:avLst/>
            <a:gdLst>
              <a:gd name="T0" fmla="*/ 0 w 66039"/>
              <a:gd name="T1" fmla="*/ 0 h 442594"/>
              <a:gd name="T2" fmla="*/ 66039 w 66039"/>
              <a:gd name="T3" fmla="*/ 442594 h 442594"/>
            </a:gdLst>
            <a:ahLst/>
            <a:cxnLst/>
            <a:rect l="T0" t="T1" r="T2" b="T3"/>
            <a:pathLst>
              <a:path w="66039" h="442594">
                <a:moveTo>
                  <a:pt x="19990" y="348691"/>
                </a:moveTo>
                <a:lnTo>
                  <a:pt x="1640" y="348691"/>
                </a:lnTo>
                <a:lnTo>
                  <a:pt x="62511" y="0"/>
                </a:lnTo>
                <a:lnTo>
                  <a:pt x="65483" y="19126"/>
                </a:lnTo>
                <a:lnTo>
                  <a:pt x="62906" y="42062"/>
                </a:lnTo>
                <a:lnTo>
                  <a:pt x="60468" y="64938"/>
                </a:lnTo>
                <a:lnTo>
                  <a:pt x="59423" y="87695"/>
                </a:lnTo>
                <a:lnTo>
                  <a:pt x="61025" y="110274"/>
                </a:lnTo>
                <a:lnTo>
                  <a:pt x="19990" y="348691"/>
                </a:lnTo>
                <a:close/>
              </a:path>
              <a:path w="66039" h="442594">
                <a:moveTo>
                  <a:pt x="3862" y="442391"/>
                </a:moveTo>
                <a:lnTo>
                  <a:pt x="1832" y="418186"/>
                </a:lnTo>
                <a:lnTo>
                  <a:pt x="429" y="393623"/>
                </a:lnTo>
                <a:lnTo>
                  <a:pt x="0" y="369061"/>
                </a:lnTo>
                <a:lnTo>
                  <a:pt x="891" y="344855"/>
                </a:lnTo>
                <a:lnTo>
                  <a:pt x="1640" y="348691"/>
                </a:lnTo>
                <a:lnTo>
                  <a:pt x="19990" y="348691"/>
                </a:lnTo>
                <a:lnTo>
                  <a:pt x="3862" y="4423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09" name="object 102"/>
          <p:cNvSpPr>
            <a:spLocks noChangeArrowheads="1"/>
          </p:cNvSpPr>
          <p:nvPr/>
        </p:nvSpPr>
        <p:spPr bwMode="auto">
          <a:xfrm>
            <a:off x="6746875" y="1801813"/>
            <a:ext cx="61913" cy="360362"/>
          </a:xfrm>
          <a:custGeom>
            <a:avLst/>
            <a:gdLst>
              <a:gd name="T0" fmla="*/ 0 w 50800"/>
              <a:gd name="T1" fmla="*/ 0 h 307975"/>
              <a:gd name="T2" fmla="*/ 50800 w 50800"/>
              <a:gd name="T3" fmla="*/ 307975 h 307975"/>
            </a:gdLst>
            <a:ahLst/>
            <a:cxnLst/>
            <a:rect l="T0" t="T1" r="T2" b="T3"/>
            <a:pathLst>
              <a:path w="50800" h="307975">
                <a:moveTo>
                  <a:pt x="4188" y="91097"/>
                </a:moveTo>
                <a:lnTo>
                  <a:pt x="0" y="58680"/>
                </a:lnTo>
                <a:lnTo>
                  <a:pt x="1246" y="37047"/>
                </a:lnTo>
                <a:lnTo>
                  <a:pt x="5015" y="19664"/>
                </a:lnTo>
                <a:lnTo>
                  <a:pt x="8392" y="0"/>
                </a:lnTo>
                <a:lnTo>
                  <a:pt x="22663" y="89839"/>
                </a:lnTo>
                <a:lnTo>
                  <a:pt x="4607" y="89839"/>
                </a:lnTo>
                <a:lnTo>
                  <a:pt x="4188" y="91097"/>
                </a:lnTo>
                <a:close/>
              </a:path>
              <a:path w="50800" h="307975">
                <a:moveTo>
                  <a:pt x="39075" y="307733"/>
                </a:moveTo>
                <a:lnTo>
                  <a:pt x="7134" y="102857"/>
                </a:lnTo>
                <a:lnTo>
                  <a:pt x="4607" y="89839"/>
                </a:lnTo>
                <a:lnTo>
                  <a:pt x="22663" y="89839"/>
                </a:lnTo>
                <a:lnTo>
                  <a:pt x="48740" y="254000"/>
                </a:lnTo>
                <a:lnTo>
                  <a:pt x="49771" y="254000"/>
                </a:lnTo>
                <a:lnTo>
                  <a:pt x="47562" y="262615"/>
                </a:lnTo>
                <a:lnTo>
                  <a:pt x="46795" y="273154"/>
                </a:lnTo>
                <a:lnTo>
                  <a:pt x="46578" y="283775"/>
                </a:lnTo>
                <a:lnTo>
                  <a:pt x="45374" y="295148"/>
                </a:lnTo>
                <a:lnTo>
                  <a:pt x="43698" y="300177"/>
                </a:lnTo>
                <a:lnTo>
                  <a:pt x="39075" y="307733"/>
                </a:lnTo>
                <a:close/>
              </a:path>
              <a:path w="50800" h="307975">
                <a:moveTo>
                  <a:pt x="49771" y="254000"/>
                </a:moveTo>
                <a:lnTo>
                  <a:pt x="48740" y="254000"/>
                </a:lnTo>
                <a:lnTo>
                  <a:pt x="50416" y="251485"/>
                </a:lnTo>
                <a:lnTo>
                  <a:pt x="49771" y="2540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10" name="object 103"/>
          <p:cNvSpPr>
            <a:spLocks noChangeArrowheads="1"/>
          </p:cNvSpPr>
          <p:nvPr/>
        </p:nvSpPr>
        <p:spPr bwMode="auto">
          <a:xfrm>
            <a:off x="6791325" y="2043113"/>
            <a:ext cx="53975" cy="92075"/>
          </a:xfrm>
          <a:custGeom>
            <a:avLst/>
            <a:gdLst>
              <a:gd name="T0" fmla="*/ 0 w 38100"/>
              <a:gd name="T1" fmla="*/ 0 h 79375"/>
              <a:gd name="T2" fmla="*/ 38100 w 38100"/>
              <a:gd name="T3" fmla="*/ 79375 h 79375"/>
            </a:gdLst>
            <a:ahLst/>
            <a:cxnLst/>
            <a:rect l="T0" t="T1" r="T2" b="T3"/>
            <a:pathLst>
              <a:path w="38100" h="79375">
                <a:moveTo>
                  <a:pt x="0" y="78905"/>
                </a:moveTo>
                <a:lnTo>
                  <a:pt x="1456" y="66781"/>
                </a:lnTo>
                <a:lnTo>
                  <a:pt x="2219" y="54481"/>
                </a:lnTo>
                <a:lnTo>
                  <a:pt x="3539" y="42302"/>
                </a:lnTo>
                <a:lnTo>
                  <a:pt x="6667" y="30543"/>
                </a:lnTo>
                <a:lnTo>
                  <a:pt x="23698" y="0"/>
                </a:lnTo>
                <a:lnTo>
                  <a:pt x="27393" y="5079"/>
                </a:lnTo>
                <a:lnTo>
                  <a:pt x="32588" y="10172"/>
                </a:lnTo>
                <a:lnTo>
                  <a:pt x="37769" y="14630"/>
                </a:lnTo>
                <a:lnTo>
                  <a:pt x="34810" y="14630"/>
                </a:lnTo>
                <a:lnTo>
                  <a:pt x="0" y="789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11" name="object 104"/>
          <p:cNvSpPr>
            <a:spLocks noChangeArrowheads="1"/>
          </p:cNvSpPr>
          <p:nvPr/>
        </p:nvSpPr>
        <p:spPr bwMode="auto">
          <a:xfrm flipV="1">
            <a:off x="6778625" y="2057400"/>
            <a:ext cx="301625" cy="49213"/>
          </a:xfrm>
          <a:custGeom>
            <a:avLst/>
            <a:gdLst>
              <a:gd name="T0" fmla="*/ 0 w 243839"/>
              <a:gd name="T1" fmla="*/ 0 h 49099"/>
              <a:gd name="T2" fmla="*/ 243839 w 243839"/>
              <a:gd name="T3" fmla="*/ 49099 h 49099"/>
            </a:gdLst>
            <a:ahLst/>
            <a:cxnLst/>
            <a:rect l="T0" t="T1" r="T2" b="T3"/>
            <a:pathLst>
              <a:path w="243839" h="49099">
                <a:moveTo>
                  <a:pt x="0" y="0"/>
                </a:moveTo>
                <a:lnTo>
                  <a:pt x="243751" y="0"/>
                </a:lnTo>
              </a:path>
            </a:pathLst>
          </a:custGeom>
          <a:noFill/>
          <a:ln w="15113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6412" name="object 105"/>
          <p:cNvSpPr>
            <a:spLocks noChangeArrowheads="1"/>
          </p:cNvSpPr>
          <p:nvPr/>
        </p:nvSpPr>
        <p:spPr bwMode="auto">
          <a:xfrm>
            <a:off x="4519613" y="4521200"/>
            <a:ext cx="522287" cy="498475"/>
          </a:xfrm>
          <a:custGeom>
            <a:avLst/>
            <a:gdLst>
              <a:gd name="T0" fmla="*/ 0 w 423545"/>
              <a:gd name="T1" fmla="*/ 0 h 426720"/>
              <a:gd name="T2" fmla="*/ 423545 w 423545"/>
              <a:gd name="T3" fmla="*/ 426720 h 426720"/>
            </a:gdLst>
            <a:ahLst/>
            <a:cxnLst/>
            <a:rect l="T0" t="T1" r="T2" b="T3"/>
            <a:pathLst>
              <a:path w="423545" h="426720">
                <a:moveTo>
                  <a:pt x="397217" y="426364"/>
                </a:moveTo>
                <a:lnTo>
                  <a:pt x="14350" y="426364"/>
                </a:lnTo>
                <a:lnTo>
                  <a:pt x="9563" y="423976"/>
                </a:lnTo>
                <a:lnTo>
                  <a:pt x="4775" y="419188"/>
                </a:lnTo>
                <a:lnTo>
                  <a:pt x="0" y="416788"/>
                </a:lnTo>
                <a:lnTo>
                  <a:pt x="0" y="11976"/>
                </a:lnTo>
                <a:lnTo>
                  <a:pt x="9563" y="2387"/>
                </a:lnTo>
                <a:lnTo>
                  <a:pt x="14350" y="0"/>
                </a:lnTo>
                <a:lnTo>
                  <a:pt x="201002" y="0"/>
                </a:lnTo>
                <a:lnTo>
                  <a:pt x="145957" y="55092"/>
                </a:lnTo>
                <a:lnTo>
                  <a:pt x="114858" y="55092"/>
                </a:lnTo>
                <a:lnTo>
                  <a:pt x="91003" y="59732"/>
                </a:lnTo>
                <a:lnTo>
                  <a:pt x="71186" y="72455"/>
                </a:lnTo>
                <a:lnTo>
                  <a:pt x="57651" y="91466"/>
                </a:lnTo>
                <a:lnTo>
                  <a:pt x="52641" y="114973"/>
                </a:lnTo>
                <a:lnTo>
                  <a:pt x="57651" y="139861"/>
                </a:lnTo>
                <a:lnTo>
                  <a:pt x="71186" y="159586"/>
                </a:lnTo>
                <a:lnTo>
                  <a:pt x="91003" y="172574"/>
                </a:lnTo>
                <a:lnTo>
                  <a:pt x="114858" y="177253"/>
                </a:lnTo>
                <a:lnTo>
                  <a:pt x="217738" y="177253"/>
                </a:lnTo>
                <a:lnTo>
                  <a:pt x="145956" y="249110"/>
                </a:lnTo>
                <a:lnTo>
                  <a:pt x="114858" y="249110"/>
                </a:lnTo>
                <a:lnTo>
                  <a:pt x="91003" y="254125"/>
                </a:lnTo>
                <a:lnTo>
                  <a:pt x="71186" y="267673"/>
                </a:lnTo>
                <a:lnTo>
                  <a:pt x="57651" y="287509"/>
                </a:lnTo>
                <a:lnTo>
                  <a:pt x="52641" y="311391"/>
                </a:lnTo>
                <a:lnTo>
                  <a:pt x="57651" y="335272"/>
                </a:lnTo>
                <a:lnTo>
                  <a:pt x="71186" y="355109"/>
                </a:lnTo>
                <a:lnTo>
                  <a:pt x="91003" y="368657"/>
                </a:lnTo>
                <a:lnTo>
                  <a:pt x="114858" y="373672"/>
                </a:lnTo>
                <a:lnTo>
                  <a:pt x="344570" y="373672"/>
                </a:lnTo>
                <a:lnTo>
                  <a:pt x="397217" y="426364"/>
                </a:lnTo>
                <a:close/>
              </a:path>
              <a:path w="423545" h="426720">
                <a:moveTo>
                  <a:pt x="217738" y="177253"/>
                </a:moveTo>
                <a:lnTo>
                  <a:pt x="114858" y="177253"/>
                </a:lnTo>
                <a:lnTo>
                  <a:pt x="138706" y="172574"/>
                </a:lnTo>
                <a:lnTo>
                  <a:pt x="158519" y="159586"/>
                </a:lnTo>
                <a:lnTo>
                  <a:pt x="172053" y="139861"/>
                </a:lnTo>
                <a:lnTo>
                  <a:pt x="177063" y="114973"/>
                </a:lnTo>
                <a:lnTo>
                  <a:pt x="176242" y="107446"/>
                </a:lnTo>
                <a:lnTo>
                  <a:pt x="174077" y="99698"/>
                </a:lnTo>
                <a:lnTo>
                  <a:pt x="171014" y="92402"/>
                </a:lnTo>
                <a:lnTo>
                  <a:pt x="167500" y="86232"/>
                </a:lnTo>
                <a:lnTo>
                  <a:pt x="208178" y="43116"/>
                </a:lnTo>
                <a:lnTo>
                  <a:pt x="251244" y="0"/>
                </a:lnTo>
                <a:lnTo>
                  <a:pt x="406793" y="0"/>
                </a:lnTo>
                <a:lnTo>
                  <a:pt x="413969" y="2387"/>
                </a:lnTo>
                <a:lnTo>
                  <a:pt x="416356" y="7175"/>
                </a:lnTo>
                <a:lnTo>
                  <a:pt x="421144" y="11976"/>
                </a:lnTo>
                <a:lnTo>
                  <a:pt x="423544" y="16763"/>
                </a:lnTo>
                <a:lnTo>
                  <a:pt x="423544" y="55092"/>
                </a:lnTo>
                <a:lnTo>
                  <a:pt x="308673" y="55092"/>
                </a:lnTo>
                <a:lnTo>
                  <a:pt x="283812" y="59732"/>
                </a:lnTo>
                <a:lnTo>
                  <a:pt x="264112" y="72455"/>
                </a:lnTo>
                <a:lnTo>
                  <a:pt x="251141" y="91466"/>
                </a:lnTo>
                <a:lnTo>
                  <a:pt x="246468" y="114973"/>
                </a:lnTo>
                <a:lnTo>
                  <a:pt x="246879" y="123505"/>
                </a:lnTo>
                <a:lnTo>
                  <a:pt x="247961" y="131138"/>
                </a:lnTo>
                <a:lnTo>
                  <a:pt x="249490" y="137874"/>
                </a:lnTo>
                <a:lnTo>
                  <a:pt x="251244" y="143713"/>
                </a:lnTo>
                <a:lnTo>
                  <a:pt x="217738" y="177253"/>
                </a:lnTo>
                <a:close/>
              </a:path>
              <a:path w="423545" h="426720">
                <a:moveTo>
                  <a:pt x="141173" y="59880"/>
                </a:moveTo>
                <a:lnTo>
                  <a:pt x="135379" y="58119"/>
                </a:lnTo>
                <a:lnTo>
                  <a:pt x="128911" y="56586"/>
                </a:lnTo>
                <a:lnTo>
                  <a:pt x="121995" y="55503"/>
                </a:lnTo>
                <a:lnTo>
                  <a:pt x="114858" y="55092"/>
                </a:lnTo>
                <a:lnTo>
                  <a:pt x="145957" y="55092"/>
                </a:lnTo>
                <a:lnTo>
                  <a:pt x="141173" y="59880"/>
                </a:lnTo>
                <a:close/>
              </a:path>
              <a:path w="423545" h="426720">
                <a:moveTo>
                  <a:pt x="423544" y="177253"/>
                </a:moveTo>
                <a:lnTo>
                  <a:pt x="308673" y="177253"/>
                </a:lnTo>
                <a:lnTo>
                  <a:pt x="332155" y="172574"/>
                </a:lnTo>
                <a:lnTo>
                  <a:pt x="351151" y="159586"/>
                </a:lnTo>
                <a:lnTo>
                  <a:pt x="363866" y="139861"/>
                </a:lnTo>
                <a:lnTo>
                  <a:pt x="368503" y="114973"/>
                </a:lnTo>
                <a:lnTo>
                  <a:pt x="363866" y="91466"/>
                </a:lnTo>
                <a:lnTo>
                  <a:pt x="351151" y="72455"/>
                </a:lnTo>
                <a:lnTo>
                  <a:pt x="332155" y="59732"/>
                </a:lnTo>
                <a:lnTo>
                  <a:pt x="308673" y="55092"/>
                </a:lnTo>
                <a:lnTo>
                  <a:pt x="423544" y="55092"/>
                </a:lnTo>
                <a:lnTo>
                  <a:pt x="423544" y="177253"/>
                </a:lnTo>
                <a:close/>
              </a:path>
              <a:path w="423545" h="426720">
                <a:moveTo>
                  <a:pt x="114858" y="138925"/>
                </a:moveTo>
                <a:lnTo>
                  <a:pt x="106446" y="135854"/>
                </a:lnTo>
                <a:lnTo>
                  <a:pt x="99602" y="130540"/>
                </a:lnTo>
                <a:lnTo>
                  <a:pt x="95002" y="123430"/>
                </a:lnTo>
                <a:lnTo>
                  <a:pt x="93319" y="114973"/>
                </a:lnTo>
                <a:lnTo>
                  <a:pt x="93319" y="107784"/>
                </a:lnTo>
                <a:lnTo>
                  <a:pt x="98107" y="100596"/>
                </a:lnTo>
                <a:lnTo>
                  <a:pt x="105282" y="95808"/>
                </a:lnTo>
                <a:lnTo>
                  <a:pt x="107670" y="95808"/>
                </a:lnTo>
                <a:lnTo>
                  <a:pt x="110070" y="93408"/>
                </a:lnTo>
                <a:lnTo>
                  <a:pt x="114858" y="93408"/>
                </a:lnTo>
                <a:lnTo>
                  <a:pt x="123269" y="95093"/>
                </a:lnTo>
                <a:lnTo>
                  <a:pt x="130108" y="99699"/>
                </a:lnTo>
                <a:lnTo>
                  <a:pt x="134704" y="106551"/>
                </a:lnTo>
                <a:lnTo>
                  <a:pt x="136385" y="114973"/>
                </a:lnTo>
                <a:lnTo>
                  <a:pt x="136385" y="117373"/>
                </a:lnTo>
                <a:lnTo>
                  <a:pt x="133696" y="125455"/>
                </a:lnTo>
                <a:lnTo>
                  <a:pt x="129212" y="131740"/>
                </a:lnTo>
                <a:lnTo>
                  <a:pt x="122933" y="136229"/>
                </a:lnTo>
                <a:lnTo>
                  <a:pt x="114858" y="138925"/>
                </a:lnTo>
                <a:close/>
              </a:path>
              <a:path w="423545" h="426720">
                <a:moveTo>
                  <a:pt x="308673" y="138925"/>
                </a:moveTo>
                <a:lnTo>
                  <a:pt x="300262" y="135854"/>
                </a:lnTo>
                <a:lnTo>
                  <a:pt x="293423" y="130540"/>
                </a:lnTo>
                <a:lnTo>
                  <a:pt x="288828" y="123430"/>
                </a:lnTo>
                <a:lnTo>
                  <a:pt x="287146" y="114973"/>
                </a:lnTo>
                <a:lnTo>
                  <a:pt x="287146" y="107784"/>
                </a:lnTo>
                <a:lnTo>
                  <a:pt x="289534" y="102996"/>
                </a:lnTo>
                <a:lnTo>
                  <a:pt x="294322" y="98209"/>
                </a:lnTo>
                <a:lnTo>
                  <a:pt x="299110" y="95808"/>
                </a:lnTo>
                <a:lnTo>
                  <a:pt x="301497" y="95808"/>
                </a:lnTo>
                <a:lnTo>
                  <a:pt x="303898" y="93408"/>
                </a:lnTo>
                <a:lnTo>
                  <a:pt x="308673" y="93408"/>
                </a:lnTo>
                <a:lnTo>
                  <a:pt x="317091" y="95093"/>
                </a:lnTo>
                <a:lnTo>
                  <a:pt x="323934" y="99699"/>
                </a:lnTo>
                <a:lnTo>
                  <a:pt x="328531" y="106551"/>
                </a:lnTo>
                <a:lnTo>
                  <a:pt x="330212" y="114973"/>
                </a:lnTo>
                <a:lnTo>
                  <a:pt x="330212" y="117373"/>
                </a:lnTo>
                <a:lnTo>
                  <a:pt x="327825" y="117373"/>
                </a:lnTo>
                <a:lnTo>
                  <a:pt x="326554" y="125418"/>
                </a:lnTo>
                <a:lnTo>
                  <a:pt x="323040" y="131440"/>
                </a:lnTo>
                <a:lnTo>
                  <a:pt x="317730" y="135216"/>
                </a:lnTo>
                <a:lnTo>
                  <a:pt x="311073" y="136525"/>
                </a:lnTo>
                <a:lnTo>
                  <a:pt x="308673" y="136525"/>
                </a:lnTo>
                <a:lnTo>
                  <a:pt x="308673" y="138925"/>
                </a:lnTo>
                <a:close/>
              </a:path>
              <a:path w="423545" h="426720">
                <a:moveTo>
                  <a:pt x="308673" y="373672"/>
                </a:moveTo>
                <a:lnTo>
                  <a:pt x="114858" y="373672"/>
                </a:lnTo>
                <a:lnTo>
                  <a:pt x="138706" y="368657"/>
                </a:lnTo>
                <a:lnTo>
                  <a:pt x="158519" y="355109"/>
                </a:lnTo>
                <a:lnTo>
                  <a:pt x="172053" y="335272"/>
                </a:lnTo>
                <a:lnTo>
                  <a:pt x="177063" y="311391"/>
                </a:lnTo>
                <a:lnTo>
                  <a:pt x="176242" y="302821"/>
                </a:lnTo>
                <a:lnTo>
                  <a:pt x="174077" y="294925"/>
                </a:lnTo>
                <a:lnTo>
                  <a:pt x="171014" y="287477"/>
                </a:lnTo>
                <a:lnTo>
                  <a:pt x="167500" y="280250"/>
                </a:lnTo>
                <a:lnTo>
                  <a:pt x="277571" y="170065"/>
                </a:lnTo>
                <a:lnTo>
                  <a:pt x="284788" y="173208"/>
                </a:lnTo>
                <a:lnTo>
                  <a:pt x="292227" y="175455"/>
                </a:lnTo>
                <a:lnTo>
                  <a:pt x="300113" y="176804"/>
                </a:lnTo>
                <a:lnTo>
                  <a:pt x="308673" y="177253"/>
                </a:lnTo>
                <a:lnTo>
                  <a:pt x="423544" y="177253"/>
                </a:lnTo>
                <a:lnTo>
                  <a:pt x="423544" y="249110"/>
                </a:lnTo>
                <a:lnTo>
                  <a:pt x="308673" y="249110"/>
                </a:lnTo>
                <a:lnTo>
                  <a:pt x="283812" y="254125"/>
                </a:lnTo>
                <a:lnTo>
                  <a:pt x="264112" y="267673"/>
                </a:lnTo>
                <a:lnTo>
                  <a:pt x="251141" y="287509"/>
                </a:lnTo>
                <a:lnTo>
                  <a:pt x="246468" y="311391"/>
                </a:lnTo>
                <a:lnTo>
                  <a:pt x="251141" y="335272"/>
                </a:lnTo>
                <a:lnTo>
                  <a:pt x="264112" y="355109"/>
                </a:lnTo>
                <a:lnTo>
                  <a:pt x="283812" y="368657"/>
                </a:lnTo>
                <a:lnTo>
                  <a:pt x="308673" y="373672"/>
                </a:lnTo>
                <a:close/>
              </a:path>
              <a:path w="423545" h="426720">
                <a:moveTo>
                  <a:pt x="141173" y="253898"/>
                </a:moveTo>
                <a:lnTo>
                  <a:pt x="134371" y="252143"/>
                </a:lnTo>
                <a:lnTo>
                  <a:pt x="128016" y="250609"/>
                </a:lnTo>
                <a:lnTo>
                  <a:pt x="121660" y="249522"/>
                </a:lnTo>
                <a:lnTo>
                  <a:pt x="114858" y="249110"/>
                </a:lnTo>
                <a:lnTo>
                  <a:pt x="145956" y="249110"/>
                </a:lnTo>
                <a:lnTo>
                  <a:pt x="141173" y="253898"/>
                </a:lnTo>
                <a:close/>
              </a:path>
              <a:path w="423545" h="426720">
                <a:moveTo>
                  <a:pt x="423544" y="400024"/>
                </a:moveTo>
                <a:lnTo>
                  <a:pt x="402005" y="378459"/>
                </a:lnTo>
                <a:lnTo>
                  <a:pt x="380466" y="359295"/>
                </a:lnTo>
                <a:lnTo>
                  <a:pt x="361327" y="340131"/>
                </a:lnTo>
                <a:lnTo>
                  <a:pt x="364468" y="332947"/>
                </a:lnTo>
                <a:lnTo>
                  <a:pt x="366710" y="325761"/>
                </a:lnTo>
                <a:lnTo>
                  <a:pt x="368055" y="318575"/>
                </a:lnTo>
                <a:lnTo>
                  <a:pt x="368503" y="311391"/>
                </a:lnTo>
                <a:lnTo>
                  <a:pt x="363866" y="287509"/>
                </a:lnTo>
                <a:lnTo>
                  <a:pt x="351151" y="267673"/>
                </a:lnTo>
                <a:lnTo>
                  <a:pt x="332155" y="254125"/>
                </a:lnTo>
                <a:lnTo>
                  <a:pt x="308673" y="249110"/>
                </a:lnTo>
                <a:lnTo>
                  <a:pt x="423544" y="249110"/>
                </a:lnTo>
                <a:lnTo>
                  <a:pt x="423544" y="400024"/>
                </a:lnTo>
                <a:close/>
              </a:path>
              <a:path w="423545" h="426720">
                <a:moveTo>
                  <a:pt x="114858" y="332955"/>
                </a:moveTo>
                <a:lnTo>
                  <a:pt x="106446" y="331270"/>
                </a:lnTo>
                <a:lnTo>
                  <a:pt x="99602" y="326664"/>
                </a:lnTo>
                <a:lnTo>
                  <a:pt x="95002" y="319813"/>
                </a:lnTo>
                <a:lnTo>
                  <a:pt x="93319" y="311391"/>
                </a:lnTo>
                <a:lnTo>
                  <a:pt x="93319" y="301815"/>
                </a:lnTo>
                <a:lnTo>
                  <a:pt x="98112" y="294625"/>
                </a:lnTo>
                <a:lnTo>
                  <a:pt x="105282" y="292226"/>
                </a:lnTo>
                <a:lnTo>
                  <a:pt x="107670" y="289839"/>
                </a:lnTo>
                <a:lnTo>
                  <a:pt x="114858" y="289839"/>
                </a:lnTo>
                <a:lnTo>
                  <a:pt x="123269" y="291522"/>
                </a:lnTo>
                <a:lnTo>
                  <a:pt x="130108" y="296124"/>
                </a:lnTo>
                <a:lnTo>
                  <a:pt x="134704" y="302971"/>
                </a:lnTo>
                <a:lnTo>
                  <a:pt x="136385" y="311391"/>
                </a:lnTo>
                <a:lnTo>
                  <a:pt x="134704" y="319813"/>
                </a:lnTo>
                <a:lnTo>
                  <a:pt x="130108" y="326664"/>
                </a:lnTo>
                <a:lnTo>
                  <a:pt x="123269" y="331270"/>
                </a:lnTo>
                <a:lnTo>
                  <a:pt x="114858" y="332955"/>
                </a:lnTo>
                <a:close/>
              </a:path>
              <a:path w="423545" h="426720">
                <a:moveTo>
                  <a:pt x="308673" y="332955"/>
                </a:moveTo>
                <a:lnTo>
                  <a:pt x="287146" y="311391"/>
                </a:lnTo>
                <a:lnTo>
                  <a:pt x="288828" y="302971"/>
                </a:lnTo>
                <a:lnTo>
                  <a:pt x="293423" y="296124"/>
                </a:lnTo>
                <a:lnTo>
                  <a:pt x="300262" y="291522"/>
                </a:lnTo>
                <a:lnTo>
                  <a:pt x="308673" y="289839"/>
                </a:lnTo>
                <a:lnTo>
                  <a:pt x="315368" y="291110"/>
                </a:lnTo>
                <a:lnTo>
                  <a:pt x="320941" y="294627"/>
                </a:lnTo>
                <a:lnTo>
                  <a:pt x="325166" y="299938"/>
                </a:lnTo>
                <a:lnTo>
                  <a:pt x="327825" y="306603"/>
                </a:lnTo>
                <a:lnTo>
                  <a:pt x="330212" y="308990"/>
                </a:lnTo>
                <a:lnTo>
                  <a:pt x="330212" y="311391"/>
                </a:lnTo>
                <a:lnTo>
                  <a:pt x="328531" y="319813"/>
                </a:lnTo>
                <a:lnTo>
                  <a:pt x="323934" y="326664"/>
                </a:lnTo>
                <a:lnTo>
                  <a:pt x="317091" y="331270"/>
                </a:lnTo>
                <a:lnTo>
                  <a:pt x="308673" y="332955"/>
                </a:lnTo>
                <a:close/>
              </a:path>
              <a:path w="423545" h="426720">
                <a:moveTo>
                  <a:pt x="344570" y="373672"/>
                </a:moveTo>
                <a:lnTo>
                  <a:pt x="308673" y="373672"/>
                </a:lnTo>
                <a:lnTo>
                  <a:pt x="315855" y="372886"/>
                </a:lnTo>
                <a:lnTo>
                  <a:pt x="323035" y="370978"/>
                </a:lnTo>
                <a:lnTo>
                  <a:pt x="330213" y="368619"/>
                </a:lnTo>
                <a:lnTo>
                  <a:pt x="337388" y="366483"/>
                </a:lnTo>
                <a:lnTo>
                  <a:pt x="344570" y="3736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57" name="object 15"/>
          <p:cNvSpPr txBox="1"/>
          <p:nvPr/>
        </p:nvSpPr>
        <p:spPr>
          <a:xfrm>
            <a:off x="3827463" y="6140450"/>
            <a:ext cx="3405187" cy="377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115"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5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持续改进</a:t>
            </a:r>
            <a:endParaRPr sz="1600" b="1" dirty="0">
              <a:solidFill>
                <a:srgbClr val="002060"/>
              </a:solidFill>
              <a:latin typeface="微软雅黑" panose="020B0503020204020204" charset="-122"/>
              <a:ea typeface="+mn-ea"/>
              <a:cs typeface="微软雅黑" panose="020B0503020204020204" charset="-122"/>
            </a:endParaRP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5" dirty="0">
                <a:solidFill>
                  <a:srgbClr val="002060"/>
                </a:solidFill>
                <a:latin typeface="Arial" panose="020B0604020202020204"/>
                <a:ea typeface="+mn-ea"/>
                <a:cs typeface="Arial" panose="020B0604020202020204"/>
              </a:rPr>
              <a:t>continuous</a:t>
            </a:r>
            <a:r>
              <a:rPr sz="1600" b="1" spc="-65" dirty="0">
                <a:solidFill>
                  <a:srgbClr val="002060"/>
                </a:solidFill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Arial" panose="020B0604020202020204"/>
                <a:ea typeface="+mn-ea"/>
                <a:cs typeface="Arial" panose="020B0604020202020204"/>
              </a:rPr>
              <a:t>improvement</a:t>
            </a:r>
            <a:endParaRPr sz="1600" b="1" dirty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8370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58371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906712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产品应用领</a:t>
            </a:r>
            <a:r>
              <a:rPr lang="zh-CN" altLang="en-US" sz="3200" b="1" spc="5" dirty="0">
                <a:solidFill>
                  <a:schemeClr val="bg1"/>
                </a:solidFill>
                <a:latin typeface="+mj-ea"/>
                <a:ea typeface="+mj-ea"/>
              </a:rPr>
              <a:t>域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58373" name="object 8"/>
          <p:cNvSpPr>
            <a:spLocks noChangeArrowheads="1"/>
          </p:cNvSpPr>
          <p:nvPr/>
        </p:nvSpPr>
        <p:spPr bwMode="auto">
          <a:xfrm>
            <a:off x="76200" y="750888"/>
            <a:ext cx="12049125" cy="6032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0418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0419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322103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业务组织架构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1"/>
          <p:cNvSpPr/>
          <p:nvPr/>
        </p:nvSpPr>
        <p:spPr>
          <a:xfrm>
            <a:off x="4531061" y="1797115"/>
            <a:ext cx="2688609" cy="8778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Sales VP</a:t>
            </a:r>
            <a:endParaRPr lang="en-US" altLang="zh-CN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424" name="Line 12"/>
          <p:cNvSpPr>
            <a:spLocks noChangeShapeType="1"/>
          </p:cNvSpPr>
          <p:nvPr/>
        </p:nvSpPr>
        <p:spPr bwMode="auto">
          <a:xfrm flipV="1">
            <a:off x="2767013" y="3176588"/>
            <a:ext cx="6294437" cy="46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25" name="Line 13"/>
          <p:cNvSpPr>
            <a:spLocks noChangeShapeType="1"/>
          </p:cNvSpPr>
          <p:nvPr/>
        </p:nvSpPr>
        <p:spPr bwMode="auto">
          <a:xfrm>
            <a:off x="2767013" y="3222625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26" name="Line 14"/>
          <p:cNvSpPr>
            <a:spLocks noChangeShapeType="1"/>
          </p:cNvSpPr>
          <p:nvPr/>
        </p:nvSpPr>
        <p:spPr bwMode="auto">
          <a:xfrm>
            <a:off x="5878513" y="2690813"/>
            <a:ext cx="0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27" name="Line 15"/>
          <p:cNvSpPr>
            <a:spLocks noChangeShapeType="1"/>
          </p:cNvSpPr>
          <p:nvPr/>
        </p:nvSpPr>
        <p:spPr bwMode="auto">
          <a:xfrm>
            <a:off x="9017000" y="3154363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圆角矩形 1"/>
          <p:cNvSpPr/>
          <p:nvPr/>
        </p:nvSpPr>
        <p:spPr>
          <a:xfrm>
            <a:off x="1421643" y="4010328"/>
            <a:ext cx="2688609" cy="8778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2060"/>
                </a:solidFill>
              </a:rPr>
              <a:t>Domestic sales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</a:rPr>
              <a:t>内销业务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4562904" y="3998954"/>
            <a:ext cx="2688609" cy="8778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2060"/>
                </a:solidFill>
              </a:rPr>
              <a:t>Overseas sales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</a:rPr>
              <a:t>外销业务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圆角矩形 1"/>
          <p:cNvSpPr/>
          <p:nvPr/>
        </p:nvSpPr>
        <p:spPr>
          <a:xfrm>
            <a:off x="7690512" y="3960287"/>
            <a:ext cx="2688609" cy="8778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2060"/>
                </a:solidFill>
              </a:rPr>
              <a:t>Channel sales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</a:rPr>
              <a:t>代理商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2466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2467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销售业绩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476250" y="857250"/>
          <a:ext cx="11323320" cy="558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4514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4515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3057525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客户行业分布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4517" name="object 8"/>
          <p:cNvSpPr>
            <a:spLocks noChangeArrowheads="1"/>
          </p:cNvSpPr>
          <p:nvPr/>
        </p:nvSpPr>
        <p:spPr bwMode="auto">
          <a:xfrm>
            <a:off x="1924050" y="1381125"/>
            <a:ext cx="8024813" cy="4498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62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63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3057525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客户区域分布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6565" name="object 3"/>
          <p:cNvSpPr>
            <a:spLocks noChangeArrowheads="1"/>
          </p:cNvSpPr>
          <p:nvPr/>
        </p:nvSpPr>
        <p:spPr bwMode="auto">
          <a:xfrm>
            <a:off x="2486025" y="1893888"/>
            <a:ext cx="5662613" cy="42465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66" name="object 4"/>
          <p:cNvSpPr>
            <a:spLocks noChangeArrowheads="1"/>
          </p:cNvSpPr>
          <p:nvPr/>
        </p:nvSpPr>
        <p:spPr bwMode="auto">
          <a:xfrm>
            <a:off x="3619500" y="1693863"/>
            <a:ext cx="1004888" cy="366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3930650" y="1787525"/>
            <a:ext cx="336550" cy="149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b="1" spc="-5" dirty="0">
                <a:solidFill>
                  <a:srgbClr val="FF0000"/>
                </a:solidFill>
                <a:latin typeface="Arial" panose="020B0604020202020204"/>
                <a:ea typeface="+mn-ea"/>
                <a:cs typeface="Arial" panose="020B0604020202020204"/>
              </a:rPr>
              <a:t>INDIA</a:t>
            </a:r>
            <a:endParaRPr sz="90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6568" name="object 6"/>
          <p:cNvSpPr>
            <a:spLocks noChangeArrowheads="1"/>
          </p:cNvSpPr>
          <p:nvPr/>
        </p:nvSpPr>
        <p:spPr bwMode="auto">
          <a:xfrm>
            <a:off x="6178550" y="1420813"/>
            <a:ext cx="1006475" cy="3651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6453188" y="1524000"/>
            <a:ext cx="387350" cy="149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b="1" spc="-5" dirty="0">
                <a:solidFill>
                  <a:srgbClr val="FF0000"/>
                </a:solidFill>
                <a:latin typeface="Arial" panose="020B0604020202020204"/>
                <a:ea typeface="+mn-ea"/>
                <a:cs typeface="Arial" panose="020B0604020202020204"/>
              </a:rPr>
              <a:t>CHINA</a:t>
            </a:r>
            <a:endParaRPr sz="90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6570" name="object 8"/>
          <p:cNvSpPr>
            <a:spLocks noChangeArrowheads="1"/>
          </p:cNvSpPr>
          <p:nvPr/>
        </p:nvSpPr>
        <p:spPr bwMode="auto">
          <a:xfrm>
            <a:off x="7367588" y="1693863"/>
            <a:ext cx="1006475" cy="3667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7608888" y="1801813"/>
            <a:ext cx="438150" cy="149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b="1" spc="-5" dirty="0">
                <a:solidFill>
                  <a:srgbClr val="FF0000"/>
                </a:solidFill>
                <a:latin typeface="Arial" panose="020B0604020202020204"/>
                <a:ea typeface="+mn-ea"/>
                <a:cs typeface="Arial" panose="020B0604020202020204"/>
              </a:rPr>
              <a:t>KOREA</a:t>
            </a:r>
            <a:endParaRPr sz="90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6572" name="object 10"/>
          <p:cNvSpPr>
            <a:spLocks noChangeArrowheads="1"/>
          </p:cNvSpPr>
          <p:nvPr/>
        </p:nvSpPr>
        <p:spPr bwMode="auto">
          <a:xfrm>
            <a:off x="8510588" y="1739900"/>
            <a:ext cx="1006475" cy="320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8769350" y="1811338"/>
            <a:ext cx="412750" cy="149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b="1" spc="-10" dirty="0">
                <a:solidFill>
                  <a:srgbClr val="FF0000"/>
                </a:solidFill>
                <a:latin typeface="Arial" panose="020B0604020202020204"/>
                <a:ea typeface="+mn-ea"/>
                <a:cs typeface="Arial" panose="020B0604020202020204"/>
              </a:rPr>
              <a:t>J</a:t>
            </a:r>
            <a:r>
              <a:rPr sz="900" b="1" spc="-5" dirty="0">
                <a:solidFill>
                  <a:srgbClr val="FF0000"/>
                </a:solidFill>
                <a:latin typeface="Arial" panose="020B0604020202020204"/>
                <a:ea typeface="+mn-ea"/>
                <a:cs typeface="Arial" panose="020B0604020202020204"/>
              </a:rPr>
              <a:t>APAN</a:t>
            </a:r>
            <a:endParaRPr sz="90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6574" name="object 12"/>
          <p:cNvSpPr>
            <a:spLocks noChangeArrowheads="1"/>
          </p:cNvSpPr>
          <p:nvPr/>
        </p:nvSpPr>
        <p:spPr bwMode="auto">
          <a:xfrm>
            <a:off x="2338388" y="1693863"/>
            <a:ext cx="1006475" cy="36671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2651125" y="1806575"/>
            <a:ext cx="330200" cy="149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b="1" spc="-5" dirty="0">
                <a:solidFill>
                  <a:srgbClr val="FF0000"/>
                </a:solidFill>
                <a:latin typeface="Arial" panose="020B0604020202020204"/>
                <a:ea typeface="+mn-ea"/>
                <a:cs typeface="Arial" panose="020B0604020202020204"/>
              </a:rPr>
              <a:t>U.S.A</a:t>
            </a:r>
            <a:endParaRPr sz="90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6576" name="object 14"/>
          <p:cNvSpPr>
            <a:spLocks noChangeArrowheads="1"/>
          </p:cNvSpPr>
          <p:nvPr/>
        </p:nvSpPr>
        <p:spPr bwMode="auto">
          <a:xfrm>
            <a:off x="4945063" y="1693863"/>
            <a:ext cx="1004887" cy="3667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5183188" y="1795463"/>
            <a:ext cx="457200" cy="149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b="1" spc="-5" dirty="0">
                <a:solidFill>
                  <a:srgbClr val="FF0000"/>
                </a:solidFill>
                <a:latin typeface="Arial" panose="020B0604020202020204"/>
                <a:ea typeface="+mn-ea"/>
                <a:cs typeface="Arial" panose="020B0604020202020204"/>
              </a:rPr>
              <a:t>RUSSIA</a:t>
            </a:r>
            <a:endParaRPr sz="90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6578" name="object 16"/>
          <p:cNvSpPr>
            <a:spLocks noChangeArrowheads="1"/>
          </p:cNvSpPr>
          <p:nvPr/>
        </p:nvSpPr>
        <p:spPr bwMode="auto">
          <a:xfrm>
            <a:off x="7459663" y="1922463"/>
            <a:ext cx="868362" cy="6858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79" name="object 17"/>
          <p:cNvSpPr>
            <a:spLocks noChangeArrowheads="1"/>
          </p:cNvSpPr>
          <p:nvPr/>
        </p:nvSpPr>
        <p:spPr bwMode="auto">
          <a:xfrm>
            <a:off x="6088063" y="1693863"/>
            <a:ext cx="1233487" cy="8699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0" name="object 18"/>
          <p:cNvSpPr>
            <a:spLocks noChangeArrowheads="1"/>
          </p:cNvSpPr>
          <p:nvPr/>
        </p:nvSpPr>
        <p:spPr bwMode="auto">
          <a:xfrm>
            <a:off x="8556625" y="1968500"/>
            <a:ext cx="868363" cy="59531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1" name="object 19"/>
          <p:cNvSpPr>
            <a:spLocks noChangeArrowheads="1"/>
          </p:cNvSpPr>
          <p:nvPr/>
        </p:nvSpPr>
        <p:spPr bwMode="auto">
          <a:xfrm>
            <a:off x="5035550" y="1922463"/>
            <a:ext cx="869950" cy="6413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2" name="object 20"/>
          <p:cNvSpPr>
            <a:spLocks noChangeArrowheads="1"/>
          </p:cNvSpPr>
          <p:nvPr/>
        </p:nvSpPr>
        <p:spPr bwMode="auto">
          <a:xfrm>
            <a:off x="2384425" y="1922463"/>
            <a:ext cx="914400" cy="6413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3" name="object 21"/>
          <p:cNvSpPr>
            <a:spLocks noChangeArrowheads="1"/>
          </p:cNvSpPr>
          <p:nvPr/>
        </p:nvSpPr>
        <p:spPr bwMode="auto">
          <a:xfrm>
            <a:off x="3663950" y="1922463"/>
            <a:ext cx="869950" cy="6413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4" name="object 22"/>
          <p:cNvSpPr>
            <a:spLocks noChangeArrowheads="1"/>
          </p:cNvSpPr>
          <p:nvPr/>
        </p:nvSpPr>
        <p:spPr bwMode="auto">
          <a:xfrm>
            <a:off x="3562350" y="3700463"/>
            <a:ext cx="133350" cy="133350"/>
          </a:xfrm>
          <a:custGeom>
            <a:avLst/>
            <a:gdLst>
              <a:gd name="T0" fmla="*/ 0 w 133985"/>
              <a:gd name="T1" fmla="*/ 0 h 134620"/>
              <a:gd name="T2" fmla="*/ 133985 w 133985"/>
              <a:gd name="T3" fmla="*/ 134620 h 134620"/>
            </a:gdLst>
            <a:ahLst/>
            <a:cxnLst/>
            <a:rect l="T0" t="T1" r="T2" b="T3"/>
            <a:pathLst>
              <a:path w="133985" h="134620">
                <a:moveTo>
                  <a:pt x="66547" y="134619"/>
                </a:moveTo>
                <a:lnTo>
                  <a:pt x="40360" y="129330"/>
                </a:lnTo>
                <a:lnTo>
                  <a:pt x="19048" y="114904"/>
                </a:lnTo>
                <a:lnTo>
                  <a:pt x="4849" y="93509"/>
                </a:lnTo>
                <a:lnTo>
                  <a:pt x="0" y="67310"/>
                </a:lnTo>
                <a:lnTo>
                  <a:pt x="4849" y="41110"/>
                </a:lnTo>
                <a:lnTo>
                  <a:pt x="19048" y="19715"/>
                </a:lnTo>
                <a:lnTo>
                  <a:pt x="40360" y="5289"/>
                </a:lnTo>
                <a:lnTo>
                  <a:pt x="66547" y="0"/>
                </a:lnTo>
                <a:lnTo>
                  <a:pt x="92747" y="5289"/>
                </a:lnTo>
                <a:lnTo>
                  <a:pt x="114142" y="19715"/>
                </a:lnTo>
                <a:lnTo>
                  <a:pt x="128568" y="41110"/>
                </a:lnTo>
                <a:lnTo>
                  <a:pt x="133857" y="67310"/>
                </a:lnTo>
                <a:lnTo>
                  <a:pt x="128568" y="93509"/>
                </a:lnTo>
                <a:lnTo>
                  <a:pt x="114142" y="114904"/>
                </a:lnTo>
                <a:lnTo>
                  <a:pt x="92747" y="129330"/>
                </a:lnTo>
                <a:lnTo>
                  <a:pt x="66547" y="1346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5" name="object 23"/>
          <p:cNvSpPr>
            <a:spLocks noChangeArrowheads="1"/>
          </p:cNvSpPr>
          <p:nvPr/>
        </p:nvSpPr>
        <p:spPr bwMode="auto">
          <a:xfrm>
            <a:off x="3549650" y="3687763"/>
            <a:ext cx="158750" cy="158750"/>
          </a:xfrm>
          <a:custGeom>
            <a:avLst/>
            <a:gdLst>
              <a:gd name="T0" fmla="*/ 0 w 160019"/>
              <a:gd name="T1" fmla="*/ 0 h 158750"/>
              <a:gd name="T2" fmla="*/ 160019 w 160019"/>
              <a:gd name="T3" fmla="*/ 158750 h 158750"/>
            </a:gdLst>
            <a:ahLst/>
            <a:cxnLst/>
            <a:rect l="T0" t="T1" r="T2" b="T3"/>
            <a:pathLst>
              <a:path w="160019" h="158750">
                <a:moveTo>
                  <a:pt x="95622" y="1270"/>
                </a:moveTo>
                <a:lnTo>
                  <a:pt x="64024" y="1270"/>
                </a:lnTo>
                <a:lnTo>
                  <a:pt x="67974" y="0"/>
                </a:lnTo>
                <a:lnTo>
                  <a:pt x="91672" y="0"/>
                </a:lnTo>
                <a:lnTo>
                  <a:pt x="95622" y="1270"/>
                </a:lnTo>
                <a:close/>
              </a:path>
              <a:path w="160019" h="158750">
                <a:moveTo>
                  <a:pt x="117695" y="8889"/>
                </a:moveTo>
                <a:lnTo>
                  <a:pt x="41952" y="8889"/>
                </a:lnTo>
                <a:lnTo>
                  <a:pt x="45406" y="7620"/>
                </a:lnTo>
                <a:lnTo>
                  <a:pt x="48962" y="5079"/>
                </a:lnTo>
                <a:lnTo>
                  <a:pt x="52607" y="3810"/>
                </a:lnTo>
                <a:lnTo>
                  <a:pt x="60151" y="1270"/>
                </a:lnTo>
                <a:lnTo>
                  <a:pt x="99496" y="1270"/>
                </a:lnTo>
                <a:lnTo>
                  <a:pt x="107039" y="3810"/>
                </a:lnTo>
                <a:lnTo>
                  <a:pt x="110684" y="5079"/>
                </a:lnTo>
                <a:lnTo>
                  <a:pt x="114240" y="7620"/>
                </a:lnTo>
                <a:lnTo>
                  <a:pt x="117695" y="8889"/>
                </a:lnTo>
                <a:close/>
              </a:path>
              <a:path w="160019" h="158750">
                <a:moveTo>
                  <a:pt x="124045" y="12700"/>
                </a:moveTo>
                <a:lnTo>
                  <a:pt x="35589" y="12700"/>
                </a:lnTo>
                <a:lnTo>
                  <a:pt x="41139" y="8889"/>
                </a:lnTo>
                <a:lnTo>
                  <a:pt x="118495" y="8889"/>
                </a:lnTo>
                <a:lnTo>
                  <a:pt x="124045" y="12700"/>
                </a:lnTo>
                <a:close/>
              </a:path>
              <a:path w="160019" h="158750">
                <a:moveTo>
                  <a:pt x="135957" y="22860"/>
                </a:moveTo>
                <a:lnTo>
                  <a:pt x="23689" y="22860"/>
                </a:lnTo>
                <a:lnTo>
                  <a:pt x="28464" y="17779"/>
                </a:lnTo>
                <a:lnTo>
                  <a:pt x="29404" y="16510"/>
                </a:lnTo>
                <a:lnTo>
                  <a:pt x="34586" y="12700"/>
                </a:lnTo>
                <a:lnTo>
                  <a:pt x="125061" y="12700"/>
                </a:lnTo>
                <a:lnTo>
                  <a:pt x="130242" y="16510"/>
                </a:lnTo>
                <a:lnTo>
                  <a:pt x="131182" y="17779"/>
                </a:lnTo>
                <a:lnTo>
                  <a:pt x="135957" y="22860"/>
                </a:lnTo>
                <a:close/>
              </a:path>
              <a:path w="160019" h="158750">
                <a:moveTo>
                  <a:pt x="25785" y="71120"/>
                </a:moveTo>
                <a:lnTo>
                  <a:pt x="258" y="71120"/>
                </a:lnTo>
                <a:lnTo>
                  <a:pt x="690" y="67310"/>
                </a:lnTo>
                <a:lnTo>
                  <a:pt x="1375" y="63500"/>
                </a:lnTo>
                <a:lnTo>
                  <a:pt x="1502" y="62229"/>
                </a:lnTo>
                <a:lnTo>
                  <a:pt x="2252" y="59689"/>
                </a:lnTo>
                <a:lnTo>
                  <a:pt x="3318" y="55879"/>
                </a:lnTo>
                <a:lnTo>
                  <a:pt x="4563" y="52070"/>
                </a:lnTo>
                <a:lnTo>
                  <a:pt x="5985" y="48260"/>
                </a:lnTo>
                <a:lnTo>
                  <a:pt x="7573" y="44450"/>
                </a:lnTo>
                <a:lnTo>
                  <a:pt x="9338" y="41910"/>
                </a:lnTo>
                <a:lnTo>
                  <a:pt x="9783" y="40639"/>
                </a:lnTo>
                <a:lnTo>
                  <a:pt x="13161" y="35560"/>
                </a:lnTo>
                <a:lnTo>
                  <a:pt x="13834" y="34289"/>
                </a:lnTo>
                <a:lnTo>
                  <a:pt x="17708" y="29210"/>
                </a:lnTo>
                <a:lnTo>
                  <a:pt x="18482" y="27939"/>
                </a:lnTo>
                <a:lnTo>
                  <a:pt x="22826" y="22860"/>
                </a:lnTo>
                <a:lnTo>
                  <a:pt x="136821" y="22860"/>
                </a:lnTo>
                <a:lnTo>
                  <a:pt x="137907" y="24129"/>
                </a:lnTo>
                <a:lnTo>
                  <a:pt x="77321" y="24129"/>
                </a:lnTo>
                <a:lnTo>
                  <a:pt x="73905" y="25400"/>
                </a:lnTo>
                <a:lnTo>
                  <a:pt x="69117" y="25400"/>
                </a:lnTo>
                <a:lnTo>
                  <a:pt x="65853" y="26670"/>
                </a:lnTo>
                <a:lnTo>
                  <a:pt x="63872" y="26670"/>
                </a:lnTo>
                <a:lnTo>
                  <a:pt x="60748" y="27939"/>
                </a:lnTo>
                <a:lnTo>
                  <a:pt x="61332" y="27939"/>
                </a:lnTo>
                <a:lnTo>
                  <a:pt x="58284" y="29210"/>
                </a:lnTo>
                <a:lnTo>
                  <a:pt x="58856" y="29210"/>
                </a:lnTo>
                <a:lnTo>
                  <a:pt x="55871" y="30479"/>
                </a:lnTo>
                <a:lnTo>
                  <a:pt x="54334" y="30479"/>
                </a:lnTo>
                <a:lnTo>
                  <a:pt x="50634" y="33020"/>
                </a:lnTo>
                <a:lnTo>
                  <a:pt x="49800" y="33020"/>
                </a:lnTo>
                <a:lnTo>
                  <a:pt x="45914" y="36829"/>
                </a:lnTo>
                <a:lnTo>
                  <a:pt x="45546" y="36829"/>
                </a:lnTo>
                <a:lnTo>
                  <a:pt x="40771" y="40639"/>
                </a:lnTo>
                <a:lnTo>
                  <a:pt x="41622" y="40639"/>
                </a:lnTo>
                <a:lnTo>
                  <a:pt x="37278" y="44450"/>
                </a:lnTo>
                <a:lnTo>
                  <a:pt x="38053" y="44450"/>
                </a:lnTo>
                <a:lnTo>
                  <a:pt x="35148" y="48260"/>
                </a:lnTo>
                <a:lnTo>
                  <a:pt x="34865" y="48260"/>
                </a:lnTo>
                <a:lnTo>
                  <a:pt x="31487" y="53339"/>
                </a:lnTo>
                <a:lnTo>
                  <a:pt x="31944" y="53339"/>
                </a:lnTo>
                <a:lnTo>
                  <a:pt x="30458" y="55879"/>
                </a:lnTo>
                <a:lnTo>
                  <a:pt x="30725" y="55879"/>
                </a:lnTo>
                <a:lnTo>
                  <a:pt x="30052" y="57150"/>
                </a:lnTo>
                <a:lnTo>
                  <a:pt x="29620" y="57150"/>
                </a:lnTo>
                <a:lnTo>
                  <a:pt x="28816" y="59689"/>
                </a:lnTo>
                <a:lnTo>
                  <a:pt x="28630" y="59689"/>
                </a:lnTo>
                <a:lnTo>
                  <a:pt x="27927" y="62229"/>
                </a:lnTo>
                <a:lnTo>
                  <a:pt x="27753" y="62229"/>
                </a:lnTo>
                <a:lnTo>
                  <a:pt x="27152" y="64770"/>
                </a:lnTo>
                <a:lnTo>
                  <a:pt x="27004" y="64770"/>
                </a:lnTo>
                <a:lnTo>
                  <a:pt x="26504" y="67310"/>
                </a:lnTo>
                <a:lnTo>
                  <a:pt x="25785" y="71120"/>
                </a:lnTo>
                <a:close/>
              </a:path>
              <a:path w="160019" h="158750">
                <a:moveTo>
                  <a:pt x="110862" y="34289"/>
                </a:moveTo>
                <a:lnTo>
                  <a:pt x="105312" y="30479"/>
                </a:lnTo>
                <a:lnTo>
                  <a:pt x="103775" y="30479"/>
                </a:lnTo>
                <a:lnTo>
                  <a:pt x="100791" y="29210"/>
                </a:lnTo>
                <a:lnTo>
                  <a:pt x="101362" y="29210"/>
                </a:lnTo>
                <a:lnTo>
                  <a:pt x="98314" y="27939"/>
                </a:lnTo>
                <a:lnTo>
                  <a:pt x="98899" y="27939"/>
                </a:lnTo>
                <a:lnTo>
                  <a:pt x="95774" y="26670"/>
                </a:lnTo>
                <a:lnTo>
                  <a:pt x="93793" y="26670"/>
                </a:lnTo>
                <a:lnTo>
                  <a:pt x="90529" y="25400"/>
                </a:lnTo>
                <a:lnTo>
                  <a:pt x="85741" y="25400"/>
                </a:lnTo>
                <a:lnTo>
                  <a:pt x="82325" y="24129"/>
                </a:lnTo>
                <a:lnTo>
                  <a:pt x="137907" y="24129"/>
                </a:lnTo>
                <a:lnTo>
                  <a:pt x="141164" y="27939"/>
                </a:lnTo>
                <a:lnTo>
                  <a:pt x="141939" y="29210"/>
                </a:lnTo>
                <a:lnTo>
                  <a:pt x="144844" y="33020"/>
                </a:lnTo>
                <a:lnTo>
                  <a:pt x="109846" y="33020"/>
                </a:lnTo>
                <a:lnTo>
                  <a:pt x="110862" y="34289"/>
                </a:lnTo>
                <a:close/>
              </a:path>
              <a:path w="160019" h="158750">
                <a:moveTo>
                  <a:pt x="53534" y="31750"/>
                </a:moveTo>
                <a:lnTo>
                  <a:pt x="54334" y="30479"/>
                </a:lnTo>
                <a:lnTo>
                  <a:pt x="56430" y="30479"/>
                </a:lnTo>
                <a:lnTo>
                  <a:pt x="53534" y="31750"/>
                </a:lnTo>
                <a:close/>
              </a:path>
              <a:path w="160019" h="158750">
                <a:moveTo>
                  <a:pt x="106112" y="31750"/>
                </a:moveTo>
                <a:lnTo>
                  <a:pt x="103217" y="30479"/>
                </a:lnTo>
                <a:lnTo>
                  <a:pt x="105312" y="30479"/>
                </a:lnTo>
                <a:lnTo>
                  <a:pt x="106112" y="31750"/>
                </a:lnTo>
                <a:close/>
              </a:path>
              <a:path w="160019" h="158750">
                <a:moveTo>
                  <a:pt x="48784" y="34289"/>
                </a:moveTo>
                <a:lnTo>
                  <a:pt x="49800" y="33020"/>
                </a:lnTo>
                <a:lnTo>
                  <a:pt x="50634" y="33020"/>
                </a:lnTo>
                <a:lnTo>
                  <a:pt x="48784" y="34289"/>
                </a:lnTo>
                <a:close/>
              </a:path>
              <a:path w="160019" h="158750">
                <a:moveTo>
                  <a:pt x="115028" y="38100"/>
                </a:moveTo>
                <a:lnTo>
                  <a:pt x="109846" y="33020"/>
                </a:lnTo>
                <a:lnTo>
                  <a:pt x="144844" y="33020"/>
                </a:lnTo>
                <a:lnTo>
                  <a:pt x="145812" y="34289"/>
                </a:lnTo>
                <a:lnTo>
                  <a:pt x="146486" y="35560"/>
                </a:lnTo>
                <a:lnTo>
                  <a:pt x="147330" y="36829"/>
                </a:lnTo>
                <a:lnTo>
                  <a:pt x="114101" y="36829"/>
                </a:lnTo>
                <a:lnTo>
                  <a:pt x="115028" y="38100"/>
                </a:lnTo>
                <a:close/>
              </a:path>
              <a:path w="160019" h="158750">
                <a:moveTo>
                  <a:pt x="44619" y="38100"/>
                </a:moveTo>
                <a:lnTo>
                  <a:pt x="45546" y="36829"/>
                </a:lnTo>
                <a:lnTo>
                  <a:pt x="45914" y="36829"/>
                </a:lnTo>
                <a:lnTo>
                  <a:pt x="44619" y="38100"/>
                </a:lnTo>
                <a:close/>
              </a:path>
              <a:path w="160019" h="158750">
                <a:moveTo>
                  <a:pt x="125467" y="49529"/>
                </a:moveTo>
                <a:lnTo>
                  <a:pt x="121594" y="44450"/>
                </a:lnTo>
                <a:lnTo>
                  <a:pt x="122368" y="44450"/>
                </a:lnTo>
                <a:lnTo>
                  <a:pt x="118025" y="40639"/>
                </a:lnTo>
                <a:lnTo>
                  <a:pt x="118876" y="40639"/>
                </a:lnTo>
                <a:lnTo>
                  <a:pt x="114101" y="36829"/>
                </a:lnTo>
                <a:lnTo>
                  <a:pt x="147330" y="36829"/>
                </a:lnTo>
                <a:lnTo>
                  <a:pt x="149864" y="40639"/>
                </a:lnTo>
                <a:lnTo>
                  <a:pt x="150308" y="41910"/>
                </a:lnTo>
                <a:lnTo>
                  <a:pt x="152074" y="44450"/>
                </a:lnTo>
                <a:lnTo>
                  <a:pt x="153661" y="48260"/>
                </a:lnTo>
                <a:lnTo>
                  <a:pt x="124781" y="48260"/>
                </a:lnTo>
                <a:lnTo>
                  <a:pt x="125467" y="49529"/>
                </a:lnTo>
                <a:close/>
              </a:path>
              <a:path w="160019" h="158750">
                <a:moveTo>
                  <a:pt x="34179" y="49529"/>
                </a:moveTo>
                <a:lnTo>
                  <a:pt x="34865" y="48260"/>
                </a:lnTo>
                <a:lnTo>
                  <a:pt x="35148" y="48260"/>
                </a:lnTo>
                <a:lnTo>
                  <a:pt x="34179" y="49529"/>
                </a:lnTo>
                <a:close/>
              </a:path>
              <a:path w="160019" h="158750">
                <a:moveTo>
                  <a:pt x="130268" y="58420"/>
                </a:moveTo>
                <a:lnTo>
                  <a:pt x="128921" y="55879"/>
                </a:lnTo>
                <a:lnTo>
                  <a:pt x="129188" y="55879"/>
                </a:lnTo>
                <a:lnTo>
                  <a:pt x="127702" y="53339"/>
                </a:lnTo>
                <a:lnTo>
                  <a:pt x="128159" y="53339"/>
                </a:lnTo>
                <a:lnTo>
                  <a:pt x="124781" y="48260"/>
                </a:lnTo>
                <a:lnTo>
                  <a:pt x="153661" y="48260"/>
                </a:lnTo>
                <a:lnTo>
                  <a:pt x="155083" y="52070"/>
                </a:lnTo>
                <a:lnTo>
                  <a:pt x="156328" y="55879"/>
                </a:lnTo>
                <a:lnTo>
                  <a:pt x="156684" y="57150"/>
                </a:lnTo>
                <a:lnTo>
                  <a:pt x="130026" y="57150"/>
                </a:lnTo>
                <a:lnTo>
                  <a:pt x="130268" y="58420"/>
                </a:lnTo>
                <a:close/>
              </a:path>
              <a:path w="160019" h="158750">
                <a:moveTo>
                  <a:pt x="29379" y="58420"/>
                </a:moveTo>
                <a:lnTo>
                  <a:pt x="29620" y="57150"/>
                </a:lnTo>
                <a:lnTo>
                  <a:pt x="30052" y="57150"/>
                </a:lnTo>
                <a:lnTo>
                  <a:pt x="29379" y="58420"/>
                </a:lnTo>
                <a:close/>
              </a:path>
              <a:path w="160019" h="158750">
                <a:moveTo>
                  <a:pt x="131233" y="60960"/>
                </a:moveTo>
                <a:lnTo>
                  <a:pt x="130026" y="57150"/>
                </a:lnTo>
                <a:lnTo>
                  <a:pt x="156684" y="57150"/>
                </a:lnTo>
                <a:lnTo>
                  <a:pt x="157395" y="59689"/>
                </a:lnTo>
                <a:lnTo>
                  <a:pt x="131017" y="59689"/>
                </a:lnTo>
                <a:lnTo>
                  <a:pt x="131233" y="60960"/>
                </a:lnTo>
                <a:close/>
              </a:path>
              <a:path w="160019" h="158750">
                <a:moveTo>
                  <a:pt x="28414" y="60960"/>
                </a:moveTo>
                <a:lnTo>
                  <a:pt x="28630" y="59689"/>
                </a:lnTo>
                <a:lnTo>
                  <a:pt x="28816" y="59689"/>
                </a:lnTo>
                <a:lnTo>
                  <a:pt x="28414" y="60960"/>
                </a:lnTo>
                <a:close/>
              </a:path>
              <a:path w="160019" h="158750">
                <a:moveTo>
                  <a:pt x="132071" y="63500"/>
                </a:moveTo>
                <a:lnTo>
                  <a:pt x="131017" y="59689"/>
                </a:lnTo>
                <a:lnTo>
                  <a:pt x="157395" y="59689"/>
                </a:lnTo>
                <a:lnTo>
                  <a:pt x="158144" y="62229"/>
                </a:lnTo>
                <a:lnTo>
                  <a:pt x="131893" y="62229"/>
                </a:lnTo>
                <a:lnTo>
                  <a:pt x="132071" y="63500"/>
                </a:lnTo>
                <a:close/>
              </a:path>
              <a:path w="160019" h="158750">
                <a:moveTo>
                  <a:pt x="27575" y="63500"/>
                </a:moveTo>
                <a:lnTo>
                  <a:pt x="27753" y="62229"/>
                </a:lnTo>
                <a:lnTo>
                  <a:pt x="27927" y="62229"/>
                </a:lnTo>
                <a:lnTo>
                  <a:pt x="27575" y="63500"/>
                </a:lnTo>
                <a:close/>
              </a:path>
              <a:path w="160019" h="158750">
                <a:moveTo>
                  <a:pt x="132795" y="66039"/>
                </a:moveTo>
                <a:lnTo>
                  <a:pt x="131893" y="62229"/>
                </a:lnTo>
                <a:lnTo>
                  <a:pt x="158144" y="62229"/>
                </a:lnTo>
                <a:lnTo>
                  <a:pt x="158271" y="63500"/>
                </a:lnTo>
                <a:lnTo>
                  <a:pt x="158500" y="64770"/>
                </a:lnTo>
                <a:lnTo>
                  <a:pt x="132643" y="64770"/>
                </a:lnTo>
                <a:lnTo>
                  <a:pt x="132795" y="66039"/>
                </a:lnTo>
                <a:close/>
              </a:path>
              <a:path w="160019" h="158750">
                <a:moveTo>
                  <a:pt x="26852" y="66039"/>
                </a:moveTo>
                <a:lnTo>
                  <a:pt x="27004" y="64770"/>
                </a:lnTo>
                <a:lnTo>
                  <a:pt x="27152" y="64770"/>
                </a:lnTo>
                <a:lnTo>
                  <a:pt x="26852" y="66039"/>
                </a:lnTo>
                <a:close/>
              </a:path>
              <a:path w="160019" h="158750">
                <a:moveTo>
                  <a:pt x="159389" y="71120"/>
                </a:moveTo>
                <a:lnTo>
                  <a:pt x="133849" y="71120"/>
                </a:lnTo>
                <a:lnTo>
                  <a:pt x="133265" y="67310"/>
                </a:lnTo>
                <a:lnTo>
                  <a:pt x="132643" y="64770"/>
                </a:lnTo>
                <a:lnTo>
                  <a:pt x="158500" y="64770"/>
                </a:lnTo>
                <a:lnTo>
                  <a:pt x="158957" y="67310"/>
                </a:lnTo>
                <a:lnTo>
                  <a:pt x="159389" y="71120"/>
                </a:lnTo>
                <a:close/>
              </a:path>
              <a:path w="160019" h="158750">
                <a:moveTo>
                  <a:pt x="26255" y="68579"/>
                </a:moveTo>
                <a:lnTo>
                  <a:pt x="26382" y="67310"/>
                </a:lnTo>
                <a:lnTo>
                  <a:pt x="26255" y="68579"/>
                </a:lnTo>
                <a:close/>
              </a:path>
              <a:path w="160019" h="158750">
                <a:moveTo>
                  <a:pt x="133392" y="68579"/>
                </a:moveTo>
                <a:lnTo>
                  <a:pt x="133142" y="67310"/>
                </a:lnTo>
                <a:lnTo>
                  <a:pt x="133392" y="68579"/>
                </a:lnTo>
                <a:close/>
              </a:path>
              <a:path w="160019" h="158750">
                <a:moveTo>
                  <a:pt x="25886" y="87629"/>
                </a:moveTo>
                <a:lnTo>
                  <a:pt x="194" y="87629"/>
                </a:lnTo>
                <a:lnTo>
                  <a:pt x="25" y="85089"/>
                </a:lnTo>
                <a:lnTo>
                  <a:pt x="0" y="73660"/>
                </a:lnTo>
                <a:lnTo>
                  <a:pt x="194" y="71120"/>
                </a:lnTo>
                <a:lnTo>
                  <a:pt x="25886" y="71120"/>
                </a:lnTo>
                <a:lnTo>
                  <a:pt x="25455" y="73660"/>
                </a:lnTo>
                <a:lnTo>
                  <a:pt x="25391" y="74929"/>
                </a:lnTo>
                <a:lnTo>
                  <a:pt x="25302" y="76200"/>
                </a:lnTo>
                <a:lnTo>
                  <a:pt x="25213" y="78739"/>
                </a:lnTo>
                <a:lnTo>
                  <a:pt x="25264" y="81279"/>
                </a:lnTo>
                <a:lnTo>
                  <a:pt x="25433" y="83820"/>
                </a:lnTo>
                <a:lnTo>
                  <a:pt x="25455" y="85089"/>
                </a:lnTo>
                <a:lnTo>
                  <a:pt x="25886" y="87629"/>
                </a:lnTo>
                <a:close/>
              </a:path>
              <a:path w="160019" h="158750">
                <a:moveTo>
                  <a:pt x="159706" y="80010"/>
                </a:moveTo>
                <a:lnTo>
                  <a:pt x="134433" y="80010"/>
                </a:lnTo>
                <a:lnTo>
                  <a:pt x="134433" y="78739"/>
                </a:lnTo>
                <a:lnTo>
                  <a:pt x="134344" y="76200"/>
                </a:lnTo>
                <a:lnTo>
                  <a:pt x="134128" y="73660"/>
                </a:lnTo>
                <a:lnTo>
                  <a:pt x="133760" y="71120"/>
                </a:lnTo>
                <a:lnTo>
                  <a:pt x="159452" y="71120"/>
                </a:lnTo>
                <a:lnTo>
                  <a:pt x="159622" y="73660"/>
                </a:lnTo>
                <a:lnTo>
                  <a:pt x="159706" y="80010"/>
                </a:lnTo>
                <a:close/>
              </a:path>
              <a:path w="160019" h="158750">
                <a:moveTo>
                  <a:pt x="25228" y="79375"/>
                </a:moveTo>
                <a:lnTo>
                  <a:pt x="25213" y="78739"/>
                </a:lnTo>
                <a:lnTo>
                  <a:pt x="25228" y="79375"/>
                </a:lnTo>
                <a:close/>
              </a:path>
              <a:path w="160019" h="158750">
                <a:moveTo>
                  <a:pt x="134418" y="79375"/>
                </a:moveTo>
                <a:lnTo>
                  <a:pt x="134404" y="78739"/>
                </a:lnTo>
                <a:lnTo>
                  <a:pt x="134418" y="79375"/>
                </a:lnTo>
                <a:close/>
              </a:path>
              <a:path w="160019" h="158750">
                <a:moveTo>
                  <a:pt x="25243" y="80010"/>
                </a:moveTo>
                <a:lnTo>
                  <a:pt x="25228" y="79375"/>
                </a:lnTo>
                <a:lnTo>
                  <a:pt x="25243" y="80010"/>
                </a:lnTo>
                <a:close/>
              </a:path>
              <a:path w="160019" h="158750">
                <a:moveTo>
                  <a:pt x="159706" y="82550"/>
                </a:moveTo>
                <a:lnTo>
                  <a:pt x="134344" y="82550"/>
                </a:lnTo>
                <a:lnTo>
                  <a:pt x="134418" y="79375"/>
                </a:lnTo>
                <a:lnTo>
                  <a:pt x="134433" y="80010"/>
                </a:lnTo>
                <a:lnTo>
                  <a:pt x="159706" y="80010"/>
                </a:lnTo>
                <a:lnTo>
                  <a:pt x="159706" y="82550"/>
                </a:lnTo>
                <a:close/>
              </a:path>
              <a:path w="160019" h="158750">
                <a:moveTo>
                  <a:pt x="134369" y="81475"/>
                </a:moveTo>
                <a:lnTo>
                  <a:pt x="134374" y="81279"/>
                </a:lnTo>
                <a:lnTo>
                  <a:pt x="134369" y="81475"/>
                </a:lnTo>
                <a:close/>
              </a:path>
              <a:path w="160019" h="158750">
                <a:moveTo>
                  <a:pt x="25349" y="82550"/>
                </a:moveTo>
                <a:lnTo>
                  <a:pt x="25277" y="81475"/>
                </a:lnTo>
                <a:lnTo>
                  <a:pt x="25349" y="82550"/>
                </a:lnTo>
                <a:close/>
              </a:path>
              <a:path w="160019" h="158750">
                <a:moveTo>
                  <a:pt x="159452" y="87629"/>
                </a:moveTo>
                <a:lnTo>
                  <a:pt x="133760" y="87629"/>
                </a:lnTo>
                <a:lnTo>
                  <a:pt x="134192" y="85089"/>
                </a:lnTo>
                <a:lnTo>
                  <a:pt x="134213" y="83820"/>
                </a:lnTo>
                <a:lnTo>
                  <a:pt x="134369" y="81475"/>
                </a:lnTo>
                <a:lnTo>
                  <a:pt x="134344" y="82550"/>
                </a:lnTo>
                <a:lnTo>
                  <a:pt x="159706" y="82550"/>
                </a:lnTo>
                <a:lnTo>
                  <a:pt x="159622" y="85089"/>
                </a:lnTo>
                <a:lnTo>
                  <a:pt x="159452" y="87629"/>
                </a:lnTo>
                <a:close/>
              </a:path>
              <a:path w="160019" h="158750">
                <a:moveTo>
                  <a:pt x="27753" y="95250"/>
                </a:moveTo>
                <a:lnTo>
                  <a:pt x="1375" y="95250"/>
                </a:lnTo>
                <a:lnTo>
                  <a:pt x="690" y="91439"/>
                </a:lnTo>
                <a:lnTo>
                  <a:pt x="258" y="87629"/>
                </a:lnTo>
                <a:lnTo>
                  <a:pt x="25785" y="87629"/>
                </a:lnTo>
                <a:lnTo>
                  <a:pt x="26382" y="90170"/>
                </a:lnTo>
                <a:lnTo>
                  <a:pt x="27004" y="92710"/>
                </a:lnTo>
                <a:lnTo>
                  <a:pt x="26852" y="92710"/>
                </a:lnTo>
                <a:lnTo>
                  <a:pt x="27753" y="95250"/>
                </a:lnTo>
                <a:close/>
              </a:path>
              <a:path w="160019" h="158750">
                <a:moveTo>
                  <a:pt x="158271" y="95250"/>
                </a:moveTo>
                <a:lnTo>
                  <a:pt x="131893" y="95250"/>
                </a:lnTo>
                <a:lnTo>
                  <a:pt x="132795" y="92710"/>
                </a:lnTo>
                <a:lnTo>
                  <a:pt x="132643" y="92710"/>
                </a:lnTo>
                <a:lnTo>
                  <a:pt x="133392" y="90170"/>
                </a:lnTo>
                <a:lnTo>
                  <a:pt x="133265" y="90170"/>
                </a:lnTo>
                <a:lnTo>
                  <a:pt x="133849" y="87629"/>
                </a:lnTo>
                <a:lnTo>
                  <a:pt x="159389" y="87629"/>
                </a:lnTo>
                <a:lnTo>
                  <a:pt x="158957" y="91439"/>
                </a:lnTo>
                <a:lnTo>
                  <a:pt x="158271" y="95250"/>
                </a:lnTo>
                <a:close/>
              </a:path>
              <a:path w="160019" h="158750">
                <a:moveTo>
                  <a:pt x="136821" y="135889"/>
                </a:moveTo>
                <a:lnTo>
                  <a:pt x="22826" y="135889"/>
                </a:lnTo>
                <a:lnTo>
                  <a:pt x="18482" y="130810"/>
                </a:lnTo>
                <a:lnTo>
                  <a:pt x="17708" y="129539"/>
                </a:lnTo>
                <a:lnTo>
                  <a:pt x="13834" y="124460"/>
                </a:lnTo>
                <a:lnTo>
                  <a:pt x="13161" y="123189"/>
                </a:lnTo>
                <a:lnTo>
                  <a:pt x="9783" y="118110"/>
                </a:lnTo>
                <a:lnTo>
                  <a:pt x="9338" y="116839"/>
                </a:lnTo>
                <a:lnTo>
                  <a:pt x="1502" y="95250"/>
                </a:lnTo>
                <a:lnTo>
                  <a:pt x="27575" y="95250"/>
                </a:lnTo>
                <a:lnTo>
                  <a:pt x="28630" y="97789"/>
                </a:lnTo>
                <a:lnTo>
                  <a:pt x="28414" y="97789"/>
                </a:lnTo>
                <a:lnTo>
                  <a:pt x="29620" y="100329"/>
                </a:lnTo>
                <a:lnTo>
                  <a:pt x="29379" y="100329"/>
                </a:lnTo>
                <a:lnTo>
                  <a:pt x="30725" y="102870"/>
                </a:lnTo>
                <a:lnTo>
                  <a:pt x="30458" y="102870"/>
                </a:lnTo>
                <a:lnTo>
                  <a:pt x="31944" y="105410"/>
                </a:lnTo>
                <a:lnTo>
                  <a:pt x="32163" y="105410"/>
                </a:lnTo>
                <a:lnTo>
                  <a:pt x="34190" y="109220"/>
                </a:lnTo>
                <a:lnTo>
                  <a:pt x="34865" y="110489"/>
                </a:lnTo>
                <a:lnTo>
                  <a:pt x="35148" y="110489"/>
                </a:lnTo>
                <a:lnTo>
                  <a:pt x="38053" y="114300"/>
                </a:lnTo>
                <a:lnTo>
                  <a:pt x="38364" y="114300"/>
                </a:lnTo>
                <a:lnTo>
                  <a:pt x="41622" y="118110"/>
                </a:lnTo>
                <a:lnTo>
                  <a:pt x="41965" y="118110"/>
                </a:lnTo>
                <a:lnTo>
                  <a:pt x="45546" y="121920"/>
                </a:lnTo>
                <a:lnTo>
                  <a:pt x="46346" y="121920"/>
                </a:lnTo>
                <a:lnTo>
                  <a:pt x="49800" y="124460"/>
                </a:lnTo>
                <a:lnTo>
                  <a:pt x="48784" y="124460"/>
                </a:lnTo>
                <a:lnTo>
                  <a:pt x="54334" y="127000"/>
                </a:lnTo>
                <a:lnTo>
                  <a:pt x="53534" y="127000"/>
                </a:lnTo>
                <a:lnTo>
                  <a:pt x="56430" y="128270"/>
                </a:lnTo>
                <a:lnTo>
                  <a:pt x="55871" y="128270"/>
                </a:lnTo>
                <a:lnTo>
                  <a:pt x="58856" y="129539"/>
                </a:lnTo>
                <a:lnTo>
                  <a:pt x="58284" y="129539"/>
                </a:lnTo>
                <a:lnTo>
                  <a:pt x="61332" y="130810"/>
                </a:lnTo>
                <a:lnTo>
                  <a:pt x="60748" y="130810"/>
                </a:lnTo>
                <a:lnTo>
                  <a:pt x="63872" y="132079"/>
                </a:lnTo>
                <a:lnTo>
                  <a:pt x="65853" y="132079"/>
                </a:lnTo>
                <a:lnTo>
                  <a:pt x="69117" y="133350"/>
                </a:lnTo>
                <a:lnTo>
                  <a:pt x="138993" y="133350"/>
                </a:lnTo>
                <a:lnTo>
                  <a:pt x="136821" y="135889"/>
                </a:lnTo>
                <a:close/>
              </a:path>
              <a:path w="160019" h="158750">
                <a:moveTo>
                  <a:pt x="155498" y="105410"/>
                </a:moveTo>
                <a:lnTo>
                  <a:pt x="127702" y="105410"/>
                </a:lnTo>
                <a:lnTo>
                  <a:pt x="129188" y="102870"/>
                </a:lnTo>
                <a:lnTo>
                  <a:pt x="128921" y="102870"/>
                </a:lnTo>
                <a:lnTo>
                  <a:pt x="130268" y="100329"/>
                </a:lnTo>
                <a:lnTo>
                  <a:pt x="130026" y="100329"/>
                </a:lnTo>
                <a:lnTo>
                  <a:pt x="131233" y="97789"/>
                </a:lnTo>
                <a:lnTo>
                  <a:pt x="131017" y="97789"/>
                </a:lnTo>
                <a:lnTo>
                  <a:pt x="132071" y="95250"/>
                </a:lnTo>
                <a:lnTo>
                  <a:pt x="158144" y="95250"/>
                </a:lnTo>
                <a:lnTo>
                  <a:pt x="157395" y="99060"/>
                </a:lnTo>
                <a:lnTo>
                  <a:pt x="156328" y="102870"/>
                </a:lnTo>
                <a:lnTo>
                  <a:pt x="155498" y="105410"/>
                </a:lnTo>
                <a:close/>
              </a:path>
              <a:path w="160019" h="158750">
                <a:moveTo>
                  <a:pt x="32163" y="105410"/>
                </a:moveTo>
                <a:lnTo>
                  <a:pt x="31944" y="105410"/>
                </a:lnTo>
                <a:lnTo>
                  <a:pt x="31487" y="104139"/>
                </a:lnTo>
                <a:lnTo>
                  <a:pt x="32163" y="105410"/>
                </a:lnTo>
                <a:close/>
              </a:path>
              <a:path w="160019" h="158750">
                <a:moveTo>
                  <a:pt x="153661" y="110489"/>
                </a:moveTo>
                <a:lnTo>
                  <a:pt x="124781" y="110489"/>
                </a:lnTo>
                <a:lnTo>
                  <a:pt x="125467" y="109220"/>
                </a:lnTo>
                <a:lnTo>
                  <a:pt x="128159" y="104139"/>
                </a:lnTo>
                <a:lnTo>
                  <a:pt x="127702" y="105410"/>
                </a:lnTo>
                <a:lnTo>
                  <a:pt x="155498" y="105410"/>
                </a:lnTo>
                <a:lnTo>
                  <a:pt x="155083" y="106679"/>
                </a:lnTo>
                <a:lnTo>
                  <a:pt x="153661" y="110489"/>
                </a:lnTo>
                <a:close/>
              </a:path>
              <a:path w="160019" h="158750">
                <a:moveTo>
                  <a:pt x="125433" y="109264"/>
                </a:moveTo>
                <a:close/>
              </a:path>
              <a:path w="160019" h="158750">
                <a:moveTo>
                  <a:pt x="35148" y="110489"/>
                </a:moveTo>
                <a:lnTo>
                  <a:pt x="34865" y="110489"/>
                </a:lnTo>
                <a:lnTo>
                  <a:pt x="34213" y="109264"/>
                </a:lnTo>
                <a:lnTo>
                  <a:pt x="35148" y="110489"/>
                </a:lnTo>
                <a:close/>
              </a:path>
              <a:path w="160019" h="158750">
                <a:moveTo>
                  <a:pt x="152074" y="114300"/>
                </a:moveTo>
                <a:lnTo>
                  <a:pt x="121594" y="114300"/>
                </a:lnTo>
                <a:lnTo>
                  <a:pt x="125433" y="109264"/>
                </a:lnTo>
                <a:lnTo>
                  <a:pt x="124781" y="110489"/>
                </a:lnTo>
                <a:lnTo>
                  <a:pt x="153661" y="110489"/>
                </a:lnTo>
                <a:lnTo>
                  <a:pt x="152074" y="114300"/>
                </a:lnTo>
                <a:close/>
              </a:path>
              <a:path w="160019" h="158750">
                <a:moveTo>
                  <a:pt x="38364" y="114300"/>
                </a:moveTo>
                <a:lnTo>
                  <a:pt x="38053" y="114300"/>
                </a:lnTo>
                <a:lnTo>
                  <a:pt x="37278" y="113029"/>
                </a:lnTo>
                <a:lnTo>
                  <a:pt x="38364" y="114300"/>
                </a:lnTo>
                <a:close/>
              </a:path>
              <a:path w="160019" h="158750">
                <a:moveTo>
                  <a:pt x="149864" y="118110"/>
                </a:moveTo>
                <a:lnTo>
                  <a:pt x="118025" y="118110"/>
                </a:lnTo>
                <a:lnTo>
                  <a:pt x="122368" y="113029"/>
                </a:lnTo>
                <a:lnTo>
                  <a:pt x="121594" y="114300"/>
                </a:lnTo>
                <a:lnTo>
                  <a:pt x="152074" y="114300"/>
                </a:lnTo>
                <a:lnTo>
                  <a:pt x="150308" y="116839"/>
                </a:lnTo>
                <a:lnTo>
                  <a:pt x="149864" y="118110"/>
                </a:lnTo>
                <a:close/>
              </a:path>
              <a:path w="160019" h="158750">
                <a:moveTo>
                  <a:pt x="41965" y="118110"/>
                </a:moveTo>
                <a:lnTo>
                  <a:pt x="41622" y="118110"/>
                </a:lnTo>
                <a:lnTo>
                  <a:pt x="40771" y="116839"/>
                </a:lnTo>
                <a:lnTo>
                  <a:pt x="41965" y="118110"/>
                </a:lnTo>
                <a:close/>
              </a:path>
              <a:path w="160019" h="158750">
                <a:moveTo>
                  <a:pt x="147330" y="121920"/>
                </a:moveTo>
                <a:lnTo>
                  <a:pt x="114101" y="121920"/>
                </a:lnTo>
                <a:lnTo>
                  <a:pt x="118876" y="116839"/>
                </a:lnTo>
                <a:lnTo>
                  <a:pt x="118025" y="118110"/>
                </a:lnTo>
                <a:lnTo>
                  <a:pt x="149864" y="118110"/>
                </a:lnTo>
                <a:lnTo>
                  <a:pt x="147330" y="121920"/>
                </a:lnTo>
                <a:close/>
              </a:path>
              <a:path w="160019" h="158750">
                <a:moveTo>
                  <a:pt x="46346" y="121920"/>
                </a:moveTo>
                <a:lnTo>
                  <a:pt x="45546" y="121920"/>
                </a:lnTo>
                <a:lnTo>
                  <a:pt x="44619" y="120650"/>
                </a:lnTo>
                <a:lnTo>
                  <a:pt x="46346" y="121920"/>
                </a:lnTo>
                <a:close/>
              </a:path>
              <a:path w="160019" h="158750">
                <a:moveTo>
                  <a:pt x="138993" y="133350"/>
                </a:moveTo>
                <a:lnTo>
                  <a:pt x="90529" y="133350"/>
                </a:lnTo>
                <a:lnTo>
                  <a:pt x="93793" y="132079"/>
                </a:lnTo>
                <a:lnTo>
                  <a:pt x="95774" y="132079"/>
                </a:lnTo>
                <a:lnTo>
                  <a:pt x="98899" y="130810"/>
                </a:lnTo>
                <a:lnTo>
                  <a:pt x="98314" y="130810"/>
                </a:lnTo>
                <a:lnTo>
                  <a:pt x="101362" y="129539"/>
                </a:lnTo>
                <a:lnTo>
                  <a:pt x="100791" y="129539"/>
                </a:lnTo>
                <a:lnTo>
                  <a:pt x="103775" y="128270"/>
                </a:lnTo>
                <a:lnTo>
                  <a:pt x="103217" y="128270"/>
                </a:lnTo>
                <a:lnTo>
                  <a:pt x="106112" y="127000"/>
                </a:lnTo>
                <a:lnTo>
                  <a:pt x="105312" y="127000"/>
                </a:lnTo>
                <a:lnTo>
                  <a:pt x="110862" y="124460"/>
                </a:lnTo>
                <a:lnTo>
                  <a:pt x="109846" y="124460"/>
                </a:lnTo>
                <a:lnTo>
                  <a:pt x="115028" y="120650"/>
                </a:lnTo>
                <a:lnTo>
                  <a:pt x="114101" y="121920"/>
                </a:lnTo>
                <a:lnTo>
                  <a:pt x="147330" y="121920"/>
                </a:lnTo>
                <a:lnTo>
                  <a:pt x="146486" y="123189"/>
                </a:lnTo>
                <a:lnTo>
                  <a:pt x="145812" y="124460"/>
                </a:lnTo>
                <a:lnTo>
                  <a:pt x="141939" y="129539"/>
                </a:lnTo>
                <a:lnTo>
                  <a:pt x="141164" y="130810"/>
                </a:lnTo>
                <a:lnTo>
                  <a:pt x="138993" y="133350"/>
                </a:lnTo>
                <a:close/>
              </a:path>
              <a:path w="160019" h="158750">
                <a:moveTo>
                  <a:pt x="66476" y="132079"/>
                </a:moveTo>
                <a:lnTo>
                  <a:pt x="63872" y="132079"/>
                </a:lnTo>
                <a:lnTo>
                  <a:pt x="63275" y="130810"/>
                </a:lnTo>
                <a:lnTo>
                  <a:pt x="66476" y="132079"/>
                </a:lnTo>
                <a:close/>
              </a:path>
              <a:path w="160019" h="158750">
                <a:moveTo>
                  <a:pt x="95774" y="132079"/>
                </a:moveTo>
                <a:lnTo>
                  <a:pt x="93171" y="132079"/>
                </a:lnTo>
                <a:lnTo>
                  <a:pt x="96371" y="130810"/>
                </a:lnTo>
                <a:lnTo>
                  <a:pt x="95774" y="132079"/>
                </a:lnTo>
                <a:close/>
              </a:path>
              <a:path w="160019" h="158750">
                <a:moveTo>
                  <a:pt x="71810" y="133350"/>
                </a:moveTo>
                <a:lnTo>
                  <a:pt x="69117" y="133350"/>
                </a:lnTo>
                <a:lnTo>
                  <a:pt x="68495" y="132079"/>
                </a:lnTo>
                <a:lnTo>
                  <a:pt x="71810" y="133350"/>
                </a:lnTo>
                <a:close/>
              </a:path>
              <a:path w="160019" h="158750">
                <a:moveTo>
                  <a:pt x="90529" y="133350"/>
                </a:moveTo>
                <a:lnTo>
                  <a:pt x="87837" y="133350"/>
                </a:lnTo>
                <a:lnTo>
                  <a:pt x="91152" y="132079"/>
                </a:lnTo>
                <a:lnTo>
                  <a:pt x="90529" y="133350"/>
                </a:lnTo>
                <a:close/>
              </a:path>
              <a:path w="160019" h="158750">
                <a:moveTo>
                  <a:pt x="131182" y="140970"/>
                </a:moveTo>
                <a:lnTo>
                  <a:pt x="28464" y="140970"/>
                </a:lnTo>
                <a:lnTo>
                  <a:pt x="23689" y="135889"/>
                </a:lnTo>
                <a:lnTo>
                  <a:pt x="135957" y="135889"/>
                </a:lnTo>
                <a:lnTo>
                  <a:pt x="131182" y="140970"/>
                </a:lnTo>
                <a:close/>
              </a:path>
              <a:path w="160019" h="158750">
                <a:moveTo>
                  <a:pt x="118495" y="149860"/>
                </a:moveTo>
                <a:lnTo>
                  <a:pt x="41139" y="149860"/>
                </a:lnTo>
                <a:lnTo>
                  <a:pt x="35589" y="146050"/>
                </a:lnTo>
                <a:lnTo>
                  <a:pt x="34586" y="144779"/>
                </a:lnTo>
                <a:lnTo>
                  <a:pt x="29404" y="140970"/>
                </a:lnTo>
                <a:lnTo>
                  <a:pt x="130242" y="140970"/>
                </a:lnTo>
                <a:lnTo>
                  <a:pt x="125061" y="144779"/>
                </a:lnTo>
                <a:lnTo>
                  <a:pt x="124045" y="146050"/>
                </a:lnTo>
                <a:lnTo>
                  <a:pt x="118495" y="149860"/>
                </a:lnTo>
                <a:close/>
              </a:path>
              <a:path w="160019" h="158750">
                <a:moveTo>
                  <a:pt x="103306" y="156210"/>
                </a:moveTo>
                <a:lnTo>
                  <a:pt x="56341" y="156210"/>
                </a:lnTo>
                <a:lnTo>
                  <a:pt x="48962" y="153670"/>
                </a:lnTo>
                <a:lnTo>
                  <a:pt x="45406" y="151129"/>
                </a:lnTo>
                <a:lnTo>
                  <a:pt x="41952" y="149860"/>
                </a:lnTo>
                <a:lnTo>
                  <a:pt x="117695" y="149860"/>
                </a:lnTo>
                <a:lnTo>
                  <a:pt x="114240" y="151129"/>
                </a:lnTo>
                <a:lnTo>
                  <a:pt x="110684" y="153670"/>
                </a:lnTo>
                <a:lnTo>
                  <a:pt x="103306" y="156210"/>
                </a:lnTo>
                <a:close/>
              </a:path>
              <a:path w="160019" h="158750">
                <a:moveTo>
                  <a:pt x="96244" y="157479"/>
                </a:moveTo>
                <a:lnTo>
                  <a:pt x="63402" y="157479"/>
                </a:lnTo>
                <a:lnTo>
                  <a:pt x="60151" y="156210"/>
                </a:lnTo>
                <a:lnTo>
                  <a:pt x="99496" y="156210"/>
                </a:lnTo>
                <a:lnTo>
                  <a:pt x="96244" y="157479"/>
                </a:lnTo>
                <a:close/>
              </a:path>
              <a:path w="160019" h="158750">
                <a:moveTo>
                  <a:pt x="91672" y="158750"/>
                </a:moveTo>
                <a:lnTo>
                  <a:pt x="67974" y="158750"/>
                </a:lnTo>
                <a:lnTo>
                  <a:pt x="64024" y="157479"/>
                </a:lnTo>
                <a:lnTo>
                  <a:pt x="95622" y="157479"/>
                </a:lnTo>
                <a:lnTo>
                  <a:pt x="91672" y="15875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6" name="object 24"/>
          <p:cNvSpPr>
            <a:spLocks noChangeArrowheads="1"/>
          </p:cNvSpPr>
          <p:nvPr/>
        </p:nvSpPr>
        <p:spPr bwMode="auto">
          <a:xfrm>
            <a:off x="3582988" y="3722688"/>
            <a:ext cx="90487" cy="88900"/>
          </a:xfrm>
          <a:custGeom>
            <a:avLst/>
            <a:gdLst>
              <a:gd name="T0" fmla="*/ 0 w 90169"/>
              <a:gd name="T1" fmla="*/ 0 h 90170"/>
              <a:gd name="T2" fmla="*/ 90169 w 90169"/>
              <a:gd name="T3" fmla="*/ 90170 h 90170"/>
            </a:gdLst>
            <a:ahLst/>
            <a:cxnLst/>
            <a:rect l="T0" t="T1" r="T2" b="T3"/>
            <a:pathLst>
              <a:path w="90169" h="90170">
                <a:moveTo>
                  <a:pt x="45212" y="89738"/>
                </a:moveTo>
                <a:lnTo>
                  <a:pt x="27742" y="86211"/>
                </a:lnTo>
                <a:lnTo>
                  <a:pt x="13442" y="76595"/>
                </a:lnTo>
                <a:lnTo>
                  <a:pt x="3724" y="62332"/>
                </a:lnTo>
                <a:lnTo>
                  <a:pt x="0" y="44869"/>
                </a:lnTo>
                <a:lnTo>
                  <a:pt x="3724" y="27405"/>
                </a:lnTo>
                <a:lnTo>
                  <a:pt x="13442" y="13142"/>
                </a:lnTo>
                <a:lnTo>
                  <a:pt x="27742" y="3526"/>
                </a:lnTo>
                <a:lnTo>
                  <a:pt x="45212" y="0"/>
                </a:lnTo>
                <a:lnTo>
                  <a:pt x="62675" y="3526"/>
                </a:lnTo>
                <a:lnTo>
                  <a:pt x="76938" y="13142"/>
                </a:lnTo>
                <a:lnTo>
                  <a:pt x="86554" y="27405"/>
                </a:lnTo>
                <a:lnTo>
                  <a:pt x="90081" y="44869"/>
                </a:lnTo>
                <a:lnTo>
                  <a:pt x="86554" y="62332"/>
                </a:lnTo>
                <a:lnTo>
                  <a:pt x="76938" y="76595"/>
                </a:lnTo>
                <a:lnTo>
                  <a:pt x="62675" y="86211"/>
                </a:lnTo>
                <a:lnTo>
                  <a:pt x="45212" y="89738"/>
                </a:lnTo>
                <a:close/>
              </a:path>
            </a:pathLst>
          </a:custGeom>
          <a:solidFill>
            <a:srgbClr val="E76E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7" name="object 25"/>
          <p:cNvSpPr>
            <a:spLocks noChangeArrowheads="1"/>
          </p:cNvSpPr>
          <p:nvPr/>
        </p:nvSpPr>
        <p:spPr bwMode="auto">
          <a:xfrm>
            <a:off x="6372225" y="3024188"/>
            <a:ext cx="160338" cy="1587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8" name="object 26"/>
          <p:cNvSpPr>
            <a:spLocks noChangeArrowheads="1"/>
          </p:cNvSpPr>
          <p:nvPr/>
        </p:nvSpPr>
        <p:spPr bwMode="auto">
          <a:xfrm>
            <a:off x="2841625" y="3767138"/>
            <a:ext cx="742950" cy="0"/>
          </a:xfrm>
          <a:custGeom>
            <a:avLst/>
            <a:gdLst>
              <a:gd name="T0" fmla="*/ 0 w 742950"/>
              <a:gd name="T1" fmla="*/ 742950 w 742950"/>
            </a:gdLst>
            <a:ahLst/>
            <a:cxnLst/>
            <a:rect l="T0" t="0" r="T1" b="0"/>
            <a:pathLst>
              <a:path w="742950">
                <a:moveTo>
                  <a:pt x="0" y="0"/>
                </a:moveTo>
                <a:lnTo>
                  <a:pt x="742950" y="0"/>
                </a:lnTo>
              </a:path>
            </a:pathLst>
          </a:custGeom>
          <a:noFill/>
          <a:ln w="9525">
            <a:solidFill>
              <a:srgbClr val="497D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89" name="object 27"/>
          <p:cNvSpPr>
            <a:spLocks noChangeArrowheads="1"/>
          </p:cNvSpPr>
          <p:nvPr/>
        </p:nvSpPr>
        <p:spPr bwMode="auto">
          <a:xfrm>
            <a:off x="2841625" y="2576513"/>
            <a:ext cx="0" cy="1190625"/>
          </a:xfrm>
          <a:custGeom>
            <a:avLst/>
            <a:gdLst>
              <a:gd name="T0" fmla="*/ 0 h 1190625"/>
              <a:gd name="T1" fmla="*/ 1190625 h 1190625"/>
            </a:gdLst>
            <a:ahLst/>
            <a:cxnLst/>
            <a:rect l="0" t="T0" r="0" b="T1"/>
            <a:pathLst>
              <a:path h="1190625">
                <a:moveTo>
                  <a:pt x="0" y="0"/>
                </a:moveTo>
                <a:lnTo>
                  <a:pt x="0" y="1190625"/>
                </a:lnTo>
              </a:path>
            </a:pathLst>
          </a:custGeom>
          <a:noFill/>
          <a:ln w="9525">
            <a:solidFill>
              <a:srgbClr val="497D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0" name="object 28"/>
          <p:cNvSpPr>
            <a:spLocks noChangeArrowheads="1"/>
          </p:cNvSpPr>
          <p:nvPr/>
        </p:nvSpPr>
        <p:spPr bwMode="auto">
          <a:xfrm>
            <a:off x="6600825" y="3868738"/>
            <a:ext cx="160338" cy="1587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1" name="object 29"/>
          <p:cNvSpPr>
            <a:spLocks noChangeArrowheads="1"/>
          </p:cNvSpPr>
          <p:nvPr/>
        </p:nvSpPr>
        <p:spPr bwMode="auto">
          <a:xfrm>
            <a:off x="6154738" y="3995738"/>
            <a:ext cx="158750" cy="15875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2" name="object 30"/>
          <p:cNvSpPr>
            <a:spLocks noChangeArrowheads="1"/>
          </p:cNvSpPr>
          <p:nvPr/>
        </p:nvSpPr>
        <p:spPr bwMode="auto">
          <a:xfrm>
            <a:off x="4119563" y="4076700"/>
            <a:ext cx="2070100" cy="0"/>
          </a:xfrm>
          <a:custGeom>
            <a:avLst/>
            <a:gdLst>
              <a:gd name="T0" fmla="*/ 0 w 2070100"/>
              <a:gd name="T1" fmla="*/ 2070100 w 2070100"/>
            </a:gdLst>
            <a:ahLst/>
            <a:cxnLst/>
            <a:rect l="T0" t="0" r="T1" b="0"/>
            <a:pathLst>
              <a:path w="2070100">
                <a:moveTo>
                  <a:pt x="0" y="0"/>
                </a:moveTo>
                <a:lnTo>
                  <a:pt x="2070100" y="0"/>
                </a:lnTo>
              </a:path>
            </a:pathLst>
          </a:custGeom>
          <a:noFill/>
          <a:ln w="9525">
            <a:solidFill>
              <a:srgbClr val="497D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3" name="object 31"/>
          <p:cNvSpPr>
            <a:spLocks noChangeArrowheads="1"/>
          </p:cNvSpPr>
          <p:nvPr/>
        </p:nvSpPr>
        <p:spPr bwMode="auto">
          <a:xfrm>
            <a:off x="4119563" y="2582863"/>
            <a:ext cx="0" cy="1492250"/>
          </a:xfrm>
          <a:custGeom>
            <a:avLst/>
            <a:gdLst>
              <a:gd name="T0" fmla="*/ 0 h 1492250"/>
              <a:gd name="T1" fmla="*/ 1492250 h 1492250"/>
            </a:gdLst>
            <a:ahLst/>
            <a:cxnLst/>
            <a:rect l="0" t="T0" r="0" b="T1"/>
            <a:pathLst>
              <a:path h="1492250">
                <a:moveTo>
                  <a:pt x="0" y="0"/>
                </a:moveTo>
                <a:lnTo>
                  <a:pt x="0" y="1492250"/>
                </a:lnTo>
              </a:path>
            </a:pathLst>
          </a:custGeom>
          <a:noFill/>
          <a:ln w="9525">
            <a:solidFill>
              <a:srgbClr val="497D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4" name="object 32"/>
          <p:cNvSpPr>
            <a:spLocks noChangeArrowheads="1"/>
          </p:cNvSpPr>
          <p:nvPr/>
        </p:nvSpPr>
        <p:spPr bwMode="auto">
          <a:xfrm>
            <a:off x="5461000" y="3105150"/>
            <a:ext cx="946150" cy="0"/>
          </a:xfrm>
          <a:custGeom>
            <a:avLst/>
            <a:gdLst>
              <a:gd name="T0" fmla="*/ 0 w 946785"/>
              <a:gd name="T1" fmla="*/ 946785 w 946785"/>
            </a:gdLst>
            <a:ahLst/>
            <a:cxnLst/>
            <a:rect l="T0" t="0" r="T1" b="0"/>
            <a:pathLst>
              <a:path w="946785">
                <a:moveTo>
                  <a:pt x="0" y="0"/>
                </a:moveTo>
                <a:lnTo>
                  <a:pt x="946785" y="0"/>
                </a:lnTo>
              </a:path>
            </a:pathLst>
          </a:custGeom>
          <a:noFill/>
          <a:ln w="9525">
            <a:solidFill>
              <a:srgbClr val="497D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5" name="object 33"/>
          <p:cNvSpPr>
            <a:spLocks noChangeArrowheads="1"/>
          </p:cNvSpPr>
          <p:nvPr/>
        </p:nvSpPr>
        <p:spPr bwMode="auto">
          <a:xfrm>
            <a:off x="5462588" y="2598738"/>
            <a:ext cx="0" cy="508000"/>
          </a:xfrm>
          <a:custGeom>
            <a:avLst/>
            <a:gdLst>
              <a:gd name="T0" fmla="*/ 0 h 508000"/>
              <a:gd name="T1" fmla="*/ 508000 h 508000"/>
            </a:gdLst>
            <a:ahLst/>
            <a:cxnLst/>
            <a:rect l="0" t="T0" r="0" b="T1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noFill/>
          <a:ln w="9525">
            <a:solidFill>
              <a:srgbClr val="497D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6" name="object 34"/>
          <p:cNvSpPr>
            <a:spLocks noChangeArrowheads="1"/>
          </p:cNvSpPr>
          <p:nvPr/>
        </p:nvSpPr>
        <p:spPr bwMode="auto">
          <a:xfrm>
            <a:off x="6673850" y="2568575"/>
            <a:ext cx="0" cy="1312863"/>
          </a:xfrm>
          <a:custGeom>
            <a:avLst/>
            <a:gdLst>
              <a:gd name="T0" fmla="*/ 0 h 1312545"/>
              <a:gd name="T1" fmla="*/ 1312545 h 1312545"/>
            </a:gdLst>
            <a:ahLst/>
            <a:cxnLst/>
            <a:rect l="0" t="T0" r="0" b="T1"/>
            <a:pathLst>
              <a:path h="1312545">
                <a:moveTo>
                  <a:pt x="0" y="0"/>
                </a:moveTo>
                <a:lnTo>
                  <a:pt x="0" y="1312545"/>
                </a:lnTo>
              </a:path>
            </a:pathLst>
          </a:custGeom>
          <a:noFill/>
          <a:ln w="9525">
            <a:solidFill>
              <a:srgbClr val="497D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7" name="object 35"/>
          <p:cNvSpPr>
            <a:spLocks noChangeArrowheads="1"/>
          </p:cNvSpPr>
          <p:nvPr/>
        </p:nvSpPr>
        <p:spPr bwMode="auto">
          <a:xfrm>
            <a:off x="6872288" y="2592388"/>
            <a:ext cx="1022350" cy="129222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8" name="object 36"/>
          <p:cNvSpPr>
            <a:spLocks noChangeArrowheads="1"/>
          </p:cNvSpPr>
          <p:nvPr/>
        </p:nvSpPr>
        <p:spPr bwMode="auto">
          <a:xfrm>
            <a:off x="7070725" y="2600325"/>
            <a:ext cx="1982788" cy="133985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6599" name="矩形 25"/>
          <p:cNvSpPr>
            <a:spLocks noChangeArrowheads="1"/>
          </p:cNvSpPr>
          <p:nvPr/>
        </p:nvSpPr>
        <p:spPr bwMode="auto">
          <a:xfrm>
            <a:off x="7707313" y="4160838"/>
            <a:ext cx="17097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ea typeface="微软雅黑" pitchFamily="34" charset="-122"/>
              </a:rPr>
              <a:t>亚洲</a:t>
            </a:r>
            <a:endParaRPr lang="en-US" altLang="zh-CN" sz="1200">
              <a:solidFill>
                <a:schemeClr val="bg1"/>
              </a:solidFill>
              <a:ea typeface="微软雅黑" pitchFamily="34" charset="-122"/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  <a:ea typeface="微软雅黑" pitchFamily="34" charset="-122"/>
              </a:rPr>
              <a:t>24%</a:t>
            </a:r>
            <a:endParaRPr lang="zh-CN" altLang="zh-CN" sz="1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6600" name="矩形 25"/>
          <p:cNvSpPr>
            <a:spLocks noChangeArrowheads="1"/>
          </p:cNvSpPr>
          <p:nvPr/>
        </p:nvSpPr>
        <p:spPr bwMode="auto">
          <a:xfrm>
            <a:off x="8128000" y="5027613"/>
            <a:ext cx="1709738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ea typeface="微软雅黑" pitchFamily="34" charset="-122"/>
              </a:rPr>
              <a:t>美国</a:t>
            </a:r>
            <a:endParaRPr lang="en-US" altLang="zh-CN" sz="1200">
              <a:solidFill>
                <a:schemeClr val="bg1"/>
              </a:solidFill>
              <a:ea typeface="微软雅黑" pitchFamily="34" charset="-122"/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  <a:ea typeface="微软雅黑" pitchFamily="34" charset="-122"/>
              </a:rPr>
              <a:t>2%</a:t>
            </a:r>
            <a:endParaRPr lang="zh-CN" altLang="zh-CN" sz="1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6601" name="矩形 47"/>
          <p:cNvSpPr>
            <a:spLocks noChangeArrowheads="1"/>
          </p:cNvSpPr>
          <p:nvPr/>
        </p:nvSpPr>
        <p:spPr bwMode="auto">
          <a:xfrm>
            <a:off x="9272588" y="3862388"/>
            <a:ext cx="1709737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ea typeface="微软雅黑" pitchFamily="34" charset="-122"/>
              </a:rPr>
              <a:t>中国 </a:t>
            </a:r>
            <a:r>
              <a:rPr lang="en-US" altLang="zh-CN" sz="1200">
                <a:solidFill>
                  <a:schemeClr val="bg1"/>
                </a:solidFill>
                <a:ea typeface="微软雅黑" pitchFamily="34" charset="-122"/>
              </a:rPr>
              <a:t>58%</a:t>
            </a:r>
            <a:endParaRPr lang="zh-CN" altLang="zh-CN" sz="120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8610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8611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客户伙伴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8613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1065213"/>
            <a:ext cx="15462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3194050" y="1160463"/>
            <a:ext cx="1828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object 22"/>
          <p:cNvSpPr>
            <a:spLocks noChangeArrowheads="1"/>
          </p:cNvSpPr>
          <p:nvPr/>
        </p:nvSpPr>
        <p:spPr bwMode="auto">
          <a:xfrm>
            <a:off x="777875" y="2578100"/>
            <a:ext cx="2047875" cy="8747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8616" name="object 16"/>
          <p:cNvSpPr>
            <a:spLocks noChangeArrowheads="1"/>
          </p:cNvSpPr>
          <p:nvPr/>
        </p:nvSpPr>
        <p:spPr bwMode="auto">
          <a:xfrm>
            <a:off x="8912225" y="1073150"/>
            <a:ext cx="2238375" cy="9191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pic>
        <p:nvPicPr>
          <p:cNvPr id="68617" name="Picture 2" descr="E:\公司简介\新建文件夹\微信图片_2023082916361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8988" y="1071563"/>
            <a:ext cx="20875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3" descr="E:\公司简介\新建文件夹\微信图片_20230829163616_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9913" y="5364163"/>
            <a:ext cx="22240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4" descr="E:\公司简介\新建文件夹\微信图片_2023082916383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40375" y="2441575"/>
            <a:ext cx="2006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5" descr="E:\公司简介\新建文件夹\微信图片_2023082916402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21600" y="2455863"/>
            <a:ext cx="19335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Picture 6" descr="E:\公司简介\新建文件夹\微信图片_20230829164844.png"/>
          <p:cNvPicPr>
            <a:picLocks noChangeAspect="1" noChangeArrowheads="1"/>
          </p:cNvPicPr>
          <p:nvPr/>
        </p:nvPicPr>
        <p:blipFill>
          <a:blip r:embed="rId12"/>
          <a:srcRect t="14012" r="5984" b="17580"/>
          <a:stretch>
            <a:fillRect/>
          </a:stretch>
        </p:blipFill>
        <p:spPr bwMode="auto">
          <a:xfrm>
            <a:off x="511175" y="4067175"/>
            <a:ext cx="23002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7" descr="E:\公司简介\新建文件夹\微信图片_2023082916532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00413" y="3773488"/>
            <a:ext cx="1905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图片 17" descr="8853643_014306807000_2.jpg"/>
          <p:cNvPicPr>
            <a:picLocks noChangeAspect="1"/>
          </p:cNvPicPr>
          <p:nvPr/>
        </p:nvPicPr>
        <p:blipFill>
          <a:blip r:embed="rId14"/>
          <a:srcRect b="11768"/>
          <a:stretch>
            <a:fillRect/>
          </a:stretch>
        </p:blipFill>
        <p:spPr bwMode="auto">
          <a:xfrm>
            <a:off x="279400" y="5273675"/>
            <a:ext cx="28051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4" name="TextBox 18"/>
          <p:cNvSpPr txBox="1">
            <a:spLocks noChangeArrowheads="1"/>
          </p:cNvSpPr>
          <p:nvPr/>
        </p:nvSpPr>
        <p:spPr bwMode="auto">
          <a:xfrm>
            <a:off x="3216275" y="2741613"/>
            <a:ext cx="235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华文新魏"/>
                <a:ea typeface="华文新魏"/>
                <a:cs typeface="华文新魏"/>
              </a:rPr>
              <a:t>吉祥腾达</a:t>
            </a:r>
          </a:p>
        </p:txBody>
      </p:sp>
      <p:pic>
        <p:nvPicPr>
          <p:cNvPr id="68625" name="图片 33" descr="c71daaf3df52e3f7074ad6b88c1c25dc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0063" y="5267325"/>
            <a:ext cx="244633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6" name="TextBox 16"/>
          <p:cNvSpPr txBox="1">
            <a:spLocks noChangeArrowheads="1"/>
          </p:cNvSpPr>
          <p:nvPr/>
        </p:nvSpPr>
        <p:spPr bwMode="auto">
          <a:xfrm>
            <a:off x="9647238" y="2601913"/>
            <a:ext cx="221456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800" b="1">
                <a:ea typeface="微软雅黑" pitchFamily="34" charset="-122"/>
              </a:rPr>
              <a:t>爱科斯达</a:t>
            </a:r>
          </a:p>
        </p:txBody>
      </p:sp>
      <p:pic>
        <p:nvPicPr>
          <p:cNvPr id="68627" name="Picture 38"/>
          <p:cNvPicPr>
            <a:picLocks noChangeAspect="1" noChangeArrowheads="1"/>
          </p:cNvPicPr>
          <p:nvPr/>
        </p:nvPicPr>
        <p:blipFill>
          <a:blip r:embed="rId16"/>
          <a:srcRect r="-308" b="522"/>
          <a:stretch>
            <a:fillRect/>
          </a:stretch>
        </p:blipFill>
        <p:spPr bwMode="auto">
          <a:xfrm>
            <a:off x="8202613" y="4075113"/>
            <a:ext cx="1431925" cy="72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" name="图片 22" descr="赛尔康.jpg"/>
          <p:cNvPicPr>
            <a:picLocks noChangeAspect="1"/>
          </p:cNvPicPr>
          <p:nvPr/>
        </p:nvPicPr>
        <p:blipFill>
          <a:blip r:embed="rId1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031104" y="3997926"/>
            <a:ext cx="1542197" cy="79243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68629" name="图片 23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32500" y="4179888"/>
            <a:ext cx="12715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0" name="图片 24"/>
          <p:cNvPicPr>
            <a:picLocks noChangeAspect="1"/>
          </p:cNvPicPr>
          <p:nvPr/>
        </p:nvPicPr>
        <p:blipFill>
          <a:blip r:embed="rId19"/>
          <a:srcRect r="35883"/>
          <a:stretch>
            <a:fillRect/>
          </a:stretch>
        </p:blipFill>
        <p:spPr bwMode="auto">
          <a:xfrm>
            <a:off x="8205788" y="5411788"/>
            <a:ext cx="15113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1" name="图片 32" descr="1719f2aeedbdf8dec7ead6cdaf17ee2f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853613" y="5070475"/>
            <a:ext cx="19796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0658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0659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3248025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客户服务能力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11188" y="1003300"/>
            <a:ext cx="10655300" cy="19415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algn="just">
              <a:lnSpc>
                <a:spcPct val="130000"/>
              </a:lnSpc>
            </a:pPr>
            <a:r>
              <a:rPr lang="en-US" altLang="zh-CN">
                <a:solidFill>
                  <a:srgbClr val="0A5294"/>
                </a:solidFill>
                <a:ea typeface="微软雅黑" pitchFamily="34" charset="-122"/>
                <a:cs typeface="Arial" charset="0"/>
              </a:rPr>
              <a:t>n </a:t>
            </a:r>
            <a:r>
              <a:rPr lang="zh-CN" altLang="en-US" b="1">
                <a:solidFill>
                  <a:srgbClr val="0A5294"/>
                </a:solidFill>
                <a:latin typeface="微软雅黑" pitchFamily="34" charset="-122"/>
                <a:ea typeface="微软雅黑" pitchFamily="34" charset="-122"/>
              </a:rPr>
              <a:t>为更好地服务客户，成立了专业的客户服务和技术交流团队，为客户提供最专业的技术支持和服务！已成功和多家大 型电源厂家进行了技术交流和培训。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  <a:p>
            <a:pPr marL="355600" indent="-342900" algn="just">
              <a:lnSpc>
                <a:spcPct val="130000"/>
              </a:lnSpc>
              <a:spcBef>
                <a:spcPts val="1075"/>
              </a:spcBef>
            </a:pPr>
            <a:r>
              <a:rPr lang="en-US" altLang="zh-CN">
                <a:solidFill>
                  <a:srgbClr val="0A5294"/>
                </a:solidFill>
                <a:ea typeface="微软雅黑" pitchFamily="34" charset="-122"/>
                <a:cs typeface="Arial" charset="0"/>
              </a:rPr>
              <a:t>n </a:t>
            </a:r>
            <a:r>
              <a:rPr lang="zh-CN" altLang="en-US" b="1">
                <a:solidFill>
                  <a:srgbClr val="0A5294"/>
                </a:solidFill>
                <a:latin typeface="微软雅黑" pitchFamily="34" charset="-122"/>
                <a:ea typeface="微软雅黑" pitchFamily="34" charset="-122"/>
              </a:rPr>
              <a:t>服务内容包括：为客户的设计、技术、品质人员提供铝电解电容器基础知识、寿命计算、失效分析、使  用注意事项等培训；与客户研发人员进行交流，从线路分析入手，帮助客户正确选择电解电容器；协助  客户优化设计方案，降低设计成本；帮助客户建立、健全电解电容器的检验、试验系统。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662" name="object 9"/>
          <p:cNvSpPr>
            <a:spLocks noChangeArrowheads="1"/>
          </p:cNvSpPr>
          <p:nvPr/>
        </p:nvSpPr>
        <p:spPr bwMode="auto">
          <a:xfrm>
            <a:off x="2070100" y="3522663"/>
            <a:ext cx="3360738" cy="2190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0663" name="object 10"/>
          <p:cNvSpPr>
            <a:spLocks noChangeArrowheads="1"/>
          </p:cNvSpPr>
          <p:nvPr/>
        </p:nvSpPr>
        <p:spPr bwMode="auto">
          <a:xfrm>
            <a:off x="7650163" y="3319463"/>
            <a:ext cx="2381250" cy="2476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object 4"/>
          <p:cNvSpPr>
            <a:spLocks noChangeArrowheads="1"/>
          </p:cNvSpPr>
          <p:nvPr/>
        </p:nvSpPr>
        <p:spPr bwMode="auto">
          <a:xfrm>
            <a:off x="339725" y="3486150"/>
            <a:ext cx="2138363" cy="23637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06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07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08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485933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客诉处理时效及流程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2710" name="object 2"/>
          <p:cNvSpPr>
            <a:spLocks noChangeArrowheads="1"/>
          </p:cNvSpPr>
          <p:nvPr/>
        </p:nvSpPr>
        <p:spPr bwMode="auto">
          <a:xfrm>
            <a:off x="4008438" y="3497263"/>
            <a:ext cx="2138362" cy="2363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11" name="object 3"/>
          <p:cNvSpPr>
            <a:spLocks noChangeArrowheads="1"/>
          </p:cNvSpPr>
          <p:nvPr/>
        </p:nvSpPr>
        <p:spPr bwMode="auto">
          <a:xfrm>
            <a:off x="2163763" y="3497263"/>
            <a:ext cx="2139950" cy="23637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12" name="object 5"/>
          <p:cNvSpPr>
            <a:spLocks noChangeArrowheads="1"/>
          </p:cNvSpPr>
          <p:nvPr/>
        </p:nvSpPr>
        <p:spPr bwMode="auto">
          <a:xfrm>
            <a:off x="1077913" y="3944938"/>
            <a:ext cx="503237" cy="503237"/>
          </a:xfrm>
          <a:custGeom>
            <a:avLst/>
            <a:gdLst>
              <a:gd name="T0" fmla="*/ 0 w 503555"/>
              <a:gd name="T1" fmla="*/ 0 h 503554"/>
              <a:gd name="T2" fmla="*/ 503555 w 503555"/>
              <a:gd name="T3" fmla="*/ 503554 h 503554"/>
            </a:gdLst>
            <a:ahLst/>
            <a:cxnLst/>
            <a:rect l="T0" t="T1" r="T2" b="T3"/>
            <a:pathLst>
              <a:path w="503555" h="503554">
                <a:moveTo>
                  <a:pt x="195732" y="225069"/>
                </a:moveTo>
                <a:lnTo>
                  <a:pt x="29756" y="225069"/>
                </a:lnTo>
                <a:lnTo>
                  <a:pt x="18211" y="222725"/>
                </a:lnTo>
                <a:lnTo>
                  <a:pt x="8748" y="216373"/>
                </a:lnTo>
                <a:lnTo>
                  <a:pt x="2350" y="207035"/>
                </a:lnTo>
                <a:lnTo>
                  <a:pt x="0" y="195732"/>
                </a:lnTo>
                <a:lnTo>
                  <a:pt x="0" y="29756"/>
                </a:lnTo>
                <a:lnTo>
                  <a:pt x="2350" y="18211"/>
                </a:lnTo>
                <a:lnTo>
                  <a:pt x="8748" y="8748"/>
                </a:lnTo>
                <a:lnTo>
                  <a:pt x="18211" y="2350"/>
                </a:lnTo>
                <a:lnTo>
                  <a:pt x="29756" y="0"/>
                </a:lnTo>
                <a:lnTo>
                  <a:pt x="195732" y="0"/>
                </a:lnTo>
                <a:lnTo>
                  <a:pt x="207035" y="2350"/>
                </a:lnTo>
                <a:lnTo>
                  <a:pt x="216373" y="8748"/>
                </a:lnTo>
                <a:lnTo>
                  <a:pt x="222725" y="18211"/>
                </a:lnTo>
                <a:lnTo>
                  <a:pt x="225069" y="29756"/>
                </a:lnTo>
                <a:lnTo>
                  <a:pt x="225069" y="195732"/>
                </a:lnTo>
                <a:lnTo>
                  <a:pt x="222725" y="207035"/>
                </a:lnTo>
                <a:lnTo>
                  <a:pt x="216373" y="216373"/>
                </a:lnTo>
                <a:lnTo>
                  <a:pt x="207035" y="222725"/>
                </a:lnTo>
                <a:lnTo>
                  <a:pt x="195732" y="225069"/>
                </a:lnTo>
                <a:close/>
              </a:path>
              <a:path w="503555" h="503554">
                <a:moveTo>
                  <a:pt x="473608" y="502958"/>
                </a:moveTo>
                <a:lnTo>
                  <a:pt x="307632" y="502958"/>
                </a:lnTo>
                <a:lnTo>
                  <a:pt x="296087" y="500672"/>
                </a:lnTo>
                <a:lnTo>
                  <a:pt x="286624" y="494418"/>
                </a:lnTo>
                <a:lnTo>
                  <a:pt x="280226" y="485100"/>
                </a:lnTo>
                <a:lnTo>
                  <a:pt x="277876" y="473621"/>
                </a:lnTo>
                <a:lnTo>
                  <a:pt x="277876" y="307644"/>
                </a:lnTo>
                <a:lnTo>
                  <a:pt x="280226" y="296097"/>
                </a:lnTo>
                <a:lnTo>
                  <a:pt x="286624" y="286631"/>
                </a:lnTo>
                <a:lnTo>
                  <a:pt x="296087" y="280228"/>
                </a:lnTo>
                <a:lnTo>
                  <a:pt x="307632" y="277875"/>
                </a:lnTo>
                <a:lnTo>
                  <a:pt x="473608" y="277875"/>
                </a:lnTo>
                <a:lnTo>
                  <a:pt x="484912" y="280228"/>
                </a:lnTo>
                <a:lnTo>
                  <a:pt x="494255" y="286631"/>
                </a:lnTo>
                <a:lnTo>
                  <a:pt x="500611" y="296097"/>
                </a:lnTo>
                <a:lnTo>
                  <a:pt x="502958" y="307644"/>
                </a:lnTo>
                <a:lnTo>
                  <a:pt x="502958" y="473621"/>
                </a:lnTo>
                <a:lnTo>
                  <a:pt x="500611" y="485100"/>
                </a:lnTo>
                <a:lnTo>
                  <a:pt x="494255" y="494418"/>
                </a:lnTo>
                <a:lnTo>
                  <a:pt x="484912" y="500672"/>
                </a:lnTo>
                <a:lnTo>
                  <a:pt x="473608" y="502958"/>
                </a:lnTo>
                <a:close/>
              </a:path>
              <a:path w="503555" h="503554">
                <a:moveTo>
                  <a:pt x="195732" y="502958"/>
                </a:moveTo>
                <a:lnTo>
                  <a:pt x="29756" y="502958"/>
                </a:lnTo>
                <a:lnTo>
                  <a:pt x="18211" y="500672"/>
                </a:lnTo>
                <a:lnTo>
                  <a:pt x="8748" y="494418"/>
                </a:lnTo>
                <a:lnTo>
                  <a:pt x="2350" y="485100"/>
                </a:lnTo>
                <a:lnTo>
                  <a:pt x="0" y="473621"/>
                </a:lnTo>
                <a:lnTo>
                  <a:pt x="0" y="307644"/>
                </a:lnTo>
                <a:lnTo>
                  <a:pt x="2350" y="296097"/>
                </a:lnTo>
                <a:lnTo>
                  <a:pt x="8748" y="286631"/>
                </a:lnTo>
                <a:lnTo>
                  <a:pt x="18211" y="280228"/>
                </a:lnTo>
                <a:lnTo>
                  <a:pt x="29756" y="277875"/>
                </a:lnTo>
                <a:lnTo>
                  <a:pt x="195732" y="277875"/>
                </a:lnTo>
                <a:lnTo>
                  <a:pt x="207035" y="280228"/>
                </a:lnTo>
                <a:lnTo>
                  <a:pt x="216373" y="286631"/>
                </a:lnTo>
                <a:lnTo>
                  <a:pt x="222725" y="296097"/>
                </a:lnTo>
                <a:lnTo>
                  <a:pt x="225069" y="307644"/>
                </a:lnTo>
                <a:lnTo>
                  <a:pt x="225069" y="473621"/>
                </a:lnTo>
                <a:lnTo>
                  <a:pt x="222725" y="485100"/>
                </a:lnTo>
                <a:lnTo>
                  <a:pt x="216373" y="494418"/>
                </a:lnTo>
                <a:lnTo>
                  <a:pt x="207035" y="500672"/>
                </a:lnTo>
                <a:lnTo>
                  <a:pt x="195732" y="502958"/>
                </a:lnTo>
                <a:close/>
              </a:path>
              <a:path w="503555" h="503554">
                <a:moveTo>
                  <a:pt x="473608" y="225069"/>
                </a:moveTo>
                <a:lnTo>
                  <a:pt x="307632" y="225069"/>
                </a:lnTo>
                <a:lnTo>
                  <a:pt x="296087" y="222725"/>
                </a:lnTo>
                <a:lnTo>
                  <a:pt x="286624" y="216373"/>
                </a:lnTo>
                <a:lnTo>
                  <a:pt x="280226" y="207035"/>
                </a:lnTo>
                <a:lnTo>
                  <a:pt x="277876" y="195732"/>
                </a:lnTo>
                <a:lnTo>
                  <a:pt x="277876" y="29756"/>
                </a:lnTo>
                <a:lnTo>
                  <a:pt x="280226" y="18211"/>
                </a:lnTo>
                <a:lnTo>
                  <a:pt x="286624" y="8748"/>
                </a:lnTo>
                <a:lnTo>
                  <a:pt x="296087" y="2350"/>
                </a:lnTo>
                <a:lnTo>
                  <a:pt x="307632" y="0"/>
                </a:lnTo>
                <a:lnTo>
                  <a:pt x="473608" y="0"/>
                </a:lnTo>
                <a:lnTo>
                  <a:pt x="484912" y="2350"/>
                </a:lnTo>
                <a:lnTo>
                  <a:pt x="494255" y="8748"/>
                </a:lnTo>
                <a:lnTo>
                  <a:pt x="500611" y="18211"/>
                </a:lnTo>
                <a:lnTo>
                  <a:pt x="502958" y="29756"/>
                </a:lnTo>
                <a:lnTo>
                  <a:pt x="502958" y="195732"/>
                </a:lnTo>
                <a:lnTo>
                  <a:pt x="500611" y="207035"/>
                </a:lnTo>
                <a:lnTo>
                  <a:pt x="494255" y="216373"/>
                </a:lnTo>
                <a:lnTo>
                  <a:pt x="484912" y="222725"/>
                </a:lnTo>
                <a:lnTo>
                  <a:pt x="473608" y="2250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13" name="object 6"/>
          <p:cNvSpPr>
            <a:spLocks noChangeArrowheads="1"/>
          </p:cNvSpPr>
          <p:nvPr/>
        </p:nvSpPr>
        <p:spPr bwMode="auto">
          <a:xfrm>
            <a:off x="4192588" y="1687513"/>
            <a:ext cx="1477962" cy="14795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14" name="object 7"/>
          <p:cNvSpPr>
            <a:spLocks noChangeArrowheads="1"/>
          </p:cNvSpPr>
          <p:nvPr/>
        </p:nvSpPr>
        <p:spPr bwMode="auto">
          <a:xfrm>
            <a:off x="6191250" y="1495425"/>
            <a:ext cx="5524500" cy="4467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15" name="object 13"/>
          <p:cNvSpPr>
            <a:spLocks noChangeArrowheads="1"/>
          </p:cNvSpPr>
          <p:nvPr/>
        </p:nvSpPr>
        <p:spPr bwMode="auto">
          <a:xfrm>
            <a:off x="2478088" y="1687513"/>
            <a:ext cx="1477962" cy="14795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16" name="object 14"/>
          <p:cNvSpPr>
            <a:spLocks noChangeArrowheads="1"/>
          </p:cNvSpPr>
          <p:nvPr/>
        </p:nvSpPr>
        <p:spPr bwMode="auto">
          <a:xfrm>
            <a:off x="735013" y="1716088"/>
            <a:ext cx="1479550" cy="14779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17" name="object 15"/>
          <p:cNvSpPr>
            <a:spLocks noChangeArrowheads="1"/>
          </p:cNvSpPr>
          <p:nvPr/>
        </p:nvSpPr>
        <p:spPr bwMode="auto">
          <a:xfrm>
            <a:off x="4568825" y="2051050"/>
            <a:ext cx="479425" cy="523875"/>
          </a:xfrm>
          <a:custGeom>
            <a:avLst/>
            <a:gdLst>
              <a:gd name="T0" fmla="*/ 0 w 480060"/>
              <a:gd name="T1" fmla="*/ 0 h 523875"/>
              <a:gd name="T2" fmla="*/ 480060 w 480060"/>
              <a:gd name="T3" fmla="*/ 523875 h 523875"/>
            </a:gdLst>
            <a:ahLst/>
            <a:cxnLst/>
            <a:rect l="T0" t="T1" r="T2" b="T3"/>
            <a:pathLst>
              <a:path w="480060" h="523875">
                <a:moveTo>
                  <a:pt x="400751" y="35199"/>
                </a:moveTo>
                <a:lnTo>
                  <a:pt x="79651" y="35199"/>
                </a:lnTo>
                <a:lnTo>
                  <a:pt x="103620" y="34160"/>
                </a:lnTo>
                <a:lnTo>
                  <a:pt x="128003" y="31419"/>
                </a:lnTo>
                <a:lnTo>
                  <a:pt x="178450" y="21351"/>
                </a:lnTo>
                <a:lnTo>
                  <a:pt x="230403" y="4025"/>
                </a:lnTo>
                <a:lnTo>
                  <a:pt x="240004" y="0"/>
                </a:lnTo>
                <a:lnTo>
                  <a:pt x="249999" y="4025"/>
                </a:lnTo>
                <a:lnTo>
                  <a:pt x="301952" y="21351"/>
                </a:lnTo>
                <a:lnTo>
                  <a:pt x="352399" y="31419"/>
                </a:lnTo>
                <a:lnTo>
                  <a:pt x="376782" y="34160"/>
                </a:lnTo>
                <a:lnTo>
                  <a:pt x="400751" y="35199"/>
                </a:lnTo>
                <a:close/>
              </a:path>
              <a:path w="480060" h="523875">
                <a:moveTo>
                  <a:pt x="240004" y="523278"/>
                </a:moveTo>
                <a:lnTo>
                  <a:pt x="186183" y="505035"/>
                </a:lnTo>
                <a:lnTo>
                  <a:pt x="142252" y="479828"/>
                </a:lnTo>
                <a:lnTo>
                  <a:pt x="102598" y="444119"/>
                </a:lnTo>
                <a:lnTo>
                  <a:pt x="68008" y="395985"/>
                </a:lnTo>
                <a:lnTo>
                  <a:pt x="37282" y="327355"/>
                </a:lnTo>
                <a:lnTo>
                  <a:pt x="25063" y="285901"/>
                </a:lnTo>
                <a:lnTo>
                  <a:pt x="15126" y="239274"/>
                </a:lnTo>
                <a:lnTo>
                  <a:pt x="7611" y="187165"/>
                </a:lnTo>
                <a:lnTo>
                  <a:pt x="2658" y="129265"/>
                </a:lnTo>
                <a:lnTo>
                  <a:pt x="406" y="65265"/>
                </a:lnTo>
                <a:lnTo>
                  <a:pt x="0" y="28206"/>
                </a:lnTo>
                <a:lnTo>
                  <a:pt x="32804" y="32626"/>
                </a:lnTo>
                <a:lnTo>
                  <a:pt x="56058" y="34650"/>
                </a:lnTo>
                <a:lnTo>
                  <a:pt x="79651" y="35199"/>
                </a:lnTo>
                <a:lnTo>
                  <a:pt x="479922" y="35199"/>
                </a:lnTo>
                <a:lnTo>
                  <a:pt x="479602" y="65265"/>
                </a:lnTo>
                <a:lnTo>
                  <a:pt x="479470" y="69291"/>
                </a:lnTo>
                <a:lnTo>
                  <a:pt x="240004" y="69291"/>
                </a:lnTo>
                <a:lnTo>
                  <a:pt x="240004" y="266280"/>
                </a:lnTo>
                <a:lnTo>
                  <a:pt x="80403" y="266280"/>
                </a:lnTo>
                <a:lnTo>
                  <a:pt x="87883" y="293412"/>
                </a:lnTo>
                <a:lnTo>
                  <a:pt x="105999" y="340431"/>
                </a:lnTo>
                <a:lnTo>
                  <a:pt x="142187" y="396245"/>
                </a:lnTo>
                <a:lnTo>
                  <a:pt x="171753" y="423227"/>
                </a:lnTo>
                <a:lnTo>
                  <a:pt x="204546" y="442732"/>
                </a:lnTo>
                <a:lnTo>
                  <a:pt x="240004" y="456006"/>
                </a:lnTo>
                <a:lnTo>
                  <a:pt x="364608" y="456006"/>
                </a:lnTo>
                <a:lnTo>
                  <a:pt x="338151" y="479828"/>
                </a:lnTo>
                <a:lnTo>
                  <a:pt x="294219" y="505035"/>
                </a:lnTo>
                <a:lnTo>
                  <a:pt x="246799" y="521665"/>
                </a:lnTo>
                <a:lnTo>
                  <a:pt x="240004" y="523278"/>
                </a:lnTo>
                <a:close/>
              </a:path>
              <a:path w="480060" h="523875">
                <a:moveTo>
                  <a:pt x="479922" y="35199"/>
                </a:moveTo>
                <a:lnTo>
                  <a:pt x="400751" y="35199"/>
                </a:lnTo>
                <a:lnTo>
                  <a:pt x="424344" y="34650"/>
                </a:lnTo>
                <a:lnTo>
                  <a:pt x="447598" y="32626"/>
                </a:lnTo>
                <a:lnTo>
                  <a:pt x="479996" y="28206"/>
                </a:lnTo>
                <a:lnTo>
                  <a:pt x="479922" y="35199"/>
                </a:lnTo>
                <a:close/>
              </a:path>
              <a:path w="480060" h="523875">
                <a:moveTo>
                  <a:pt x="402125" y="100535"/>
                </a:moveTo>
                <a:lnTo>
                  <a:pt x="345198" y="96685"/>
                </a:lnTo>
                <a:lnTo>
                  <a:pt x="293501" y="86307"/>
                </a:lnTo>
                <a:lnTo>
                  <a:pt x="240004" y="69291"/>
                </a:lnTo>
                <a:lnTo>
                  <a:pt x="479470" y="69291"/>
                </a:lnTo>
                <a:lnTo>
                  <a:pt x="478449" y="100304"/>
                </a:lnTo>
                <a:lnTo>
                  <a:pt x="420801" y="100304"/>
                </a:lnTo>
                <a:lnTo>
                  <a:pt x="402125" y="100535"/>
                </a:lnTo>
                <a:close/>
              </a:path>
              <a:path w="480060" h="523875">
                <a:moveTo>
                  <a:pt x="364608" y="456006"/>
                </a:moveTo>
                <a:lnTo>
                  <a:pt x="240004" y="456006"/>
                </a:lnTo>
                <a:lnTo>
                  <a:pt x="240004" y="266280"/>
                </a:lnTo>
                <a:lnTo>
                  <a:pt x="399999" y="266280"/>
                </a:lnTo>
                <a:lnTo>
                  <a:pt x="407637" y="230658"/>
                </a:lnTo>
                <a:lnTo>
                  <a:pt x="413700" y="191298"/>
                </a:lnTo>
                <a:lnTo>
                  <a:pt x="418113" y="147935"/>
                </a:lnTo>
                <a:lnTo>
                  <a:pt x="420801" y="100304"/>
                </a:lnTo>
                <a:lnTo>
                  <a:pt x="478449" y="100304"/>
                </a:lnTo>
                <a:lnTo>
                  <a:pt x="472648" y="187165"/>
                </a:lnTo>
                <a:lnTo>
                  <a:pt x="465203" y="239274"/>
                </a:lnTo>
                <a:lnTo>
                  <a:pt x="455310" y="285901"/>
                </a:lnTo>
                <a:lnTo>
                  <a:pt x="443115" y="327355"/>
                </a:lnTo>
                <a:lnTo>
                  <a:pt x="428765" y="363947"/>
                </a:lnTo>
                <a:lnTo>
                  <a:pt x="377810" y="444119"/>
                </a:lnTo>
                <a:lnTo>
                  <a:pt x="364608" y="4560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18" name="object 16"/>
          <p:cNvSpPr>
            <a:spLocks noChangeArrowheads="1"/>
          </p:cNvSpPr>
          <p:nvPr/>
        </p:nvSpPr>
        <p:spPr bwMode="auto">
          <a:xfrm>
            <a:off x="3257550" y="2333625"/>
            <a:ext cx="65088" cy="128588"/>
          </a:xfrm>
          <a:custGeom>
            <a:avLst/>
            <a:gdLst>
              <a:gd name="T0" fmla="*/ 0 w 64135"/>
              <a:gd name="T1" fmla="*/ 0 h 127635"/>
              <a:gd name="T2" fmla="*/ 64135 w 64135"/>
              <a:gd name="T3" fmla="*/ 127635 h 127635"/>
            </a:gdLst>
            <a:ahLst/>
            <a:cxnLst/>
            <a:rect l="T0" t="T1" r="T2" b="T3"/>
            <a:pathLst>
              <a:path w="64135" h="127635">
                <a:moveTo>
                  <a:pt x="24663" y="127342"/>
                </a:moveTo>
                <a:lnTo>
                  <a:pt x="0" y="110578"/>
                </a:lnTo>
                <a:lnTo>
                  <a:pt x="14893" y="85921"/>
                </a:lnTo>
                <a:lnTo>
                  <a:pt x="25790" y="59061"/>
                </a:lnTo>
                <a:lnTo>
                  <a:pt x="32482" y="30315"/>
                </a:lnTo>
                <a:lnTo>
                  <a:pt x="34759" y="0"/>
                </a:lnTo>
                <a:lnTo>
                  <a:pt x="63906" y="0"/>
                </a:lnTo>
                <a:lnTo>
                  <a:pt x="61242" y="34661"/>
                </a:lnTo>
                <a:lnTo>
                  <a:pt x="53533" y="67857"/>
                </a:lnTo>
                <a:lnTo>
                  <a:pt x="41199" y="98960"/>
                </a:lnTo>
                <a:lnTo>
                  <a:pt x="24663" y="1273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19" name="object 17"/>
          <p:cNvSpPr>
            <a:spLocks noChangeArrowheads="1"/>
          </p:cNvSpPr>
          <p:nvPr/>
        </p:nvSpPr>
        <p:spPr bwMode="auto">
          <a:xfrm>
            <a:off x="3113088" y="2079625"/>
            <a:ext cx="236537" cy="238125"/>
          </a:xfrm>
          <a:custGeom>
            <a:avLst/>
            <a:gdLst>
              <a:gd name="T0" fmla="*/ 0 w 237489"/>
              <a:gd name="T1" fmla="*/ 0 h 238125"/>
              <a:gd name="T2" fmla="*/ 237489 w 237489"/>
              <a:gd name="T3" fmla="*/ 238125 h 238125"/>
            </a:gdLst>
            <a:ahLst/>
            <a:cxnLst/>
            <a:rect l="T0" t="T1" r="T2" b="T3"/>
            <a:pathLst>
              <a:path w="237489" h="238125">
                <a:moveTo>
                  <a:pt x="237159" y="238112"/>
                </a:moveTo>
                <a:lnTo>
                  <a:pt x="0" y="238112"/>
                </a:lnTo>
                <a:lnTo>
                  <a:pt x="0" y="0"/>
                </a:lnTo>
                <a:lnTo>
                  <a:pt x="55271" y="10557"/>
                </a:lnTo>
                <a:lnTo>
                  <a:pt x="126753" y="44048"/>
                </a:lnTo>
                <a:lnTo>
                  <a:pt x="163244" y="74028"/>
                </a:lnTo>
                <a:lnTo>
                  <a:pt x="195951" y="115188"/>
                </a:lnTo>
                <a:lnTo>
                  <a:pt x="221661" y="169294"/>
                </a:lnTo>
                <a:lnTo>
                  <a:pt x="237159" y="2381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20" name="object 18"/>
          <p:cNvSpPr>
            <a:spLocks noChangeArrowheads="1"/>
          </p:cNvSpPr>
          <p:nvPr/>
        </p:nvSpPr>
        <p:spPr bwMode="auto">
          <a:xfrm>
            <a:off x="2870200" y="2108200"/>
            <a:ext cx="396875" cy="450850"/>
          </a:xfrm>
          <a:custGeom>
            <a:avLst/>
            <a:gdLst>
              <a:gd name="T0" fmla="*/ 0 w 397510"/>
              <a:gd name="T1" fmla="*/ 0 h 452119"/>
              <a:gd name="T2" fmla="*/ 397510 w 397510"/>
              <a:gd name="T3" fmla="*/ 452119 h 452119"/>
            </a:gdLst>
            <a:ahLst/>
            <a:cxnLst/>
            <a:rect l="T0" t="T1" r="T2" b="T3"/>
            <a:pathLst>
              <a:path w="397510" h="452119">
                <a:moveTo>
                  <a:pt x="225983" y="452069"/>
                </a:moveTo>
                <a:lnTo>
                  <a:pt x="180620" y="447497"/>
                </a:lnTo>
                <a:lnTo>
                  <a:pt x="138285" y="434376"/>
                </a:lnTo>
                <a:lnTo>
                  <a:pt x="99909" y="413598"/>
                </a:lnTo>
                <a:lnTo>
                  <a:pt x="66424" y="386053"/>
                </a:lnTo>
                <a:lnTo>
                  <a:pt x="38759" y="352632"/>
                </a:lnTo>
                <a:lnTo>
                  <a:pt x="17847" y="314228"/>
                </a:lnTo>
                <a:lnTo>
                  <a:pt x="4616" y="271732"/>
                </a:lnTo>
                <a:lnTo>
                  <a:pt x="0" y="226034"/>
                </a:lnTo>
                <a:lnTo>
                  <a:pt x="4616" y="180340"/>
                </a:lnTo>
                <a:lnTo>
                  <a:pt x="17847" y="137845"/>
                </a:lnTo>
                <a:lnTo>
                  <a:pt x="38759" y="99441"/>
                </a:lnTo>
                <a:lnTo>
                  <a:pt x="66424" y="66020"/>
                </a:lnTo>
                <a:lnTo>
                  <a:pt x="99909" y="38474"/>
                </a:lnTo>
                <a:lnTo>
                  <a:pt x="138285" y="17694"/>
                </a:lnTo>
                <a:lnTo>
                  <a:pt x="180620" y="4572"/>
                </a:lnTo>
                <a:lnTo>
                  <a:pt x="225983" y="0"/>
                </a:lnTo>
                <a:lnTo>
                  <a:pt x="225983" y="226034"/>
                </a:lnTo>
                <a:lnTo>
                  <a:pt x="374777" y="354723"/>
                </a:lnTo>
                <a:lnTo>
                  <a:pt x="397154" y="374865"/>
                </a:lnTo>
                <a:lnTo>
                  <a:pt x="362545" y="406752"/>
                </a:lnTo>
                <a:lnTo>
                  <a:pt x="321641" y="431088"/>
                </a:lnTo>
                <a:lnTo>
                  <a:pt x="275701" y="446614"/>
                </a:lnTo>
                <a:lnTo>
                  <a:pt x="225983" y="4520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21" name="object 19"/>
          <p:cNvSpPr>
            <a:spLocks noChangeArrowheads="1"/>
          </p:cNvSpPr>
          <p:nvPr/>
        </p:nvSpPr>
        <p:spPr bwMode="auto">
          <a:xfrm>
            <a:off x="1503363" y="2192338"/>
            <a:ext cx="112712" cy="130175"/>
          </a:xfrm>
          <a:custGeom>
            <a:avLst/>
            <a:gdLst>
              <a:gd name="T0" fmla="*/ 0 w 113030"/>
              <a:gd name="T1" fmla="*/ 0 h 130175"/>
              <a:gd name="T2" fmla="*/ 113030 w 113030"/>
              <a:gd name="T3" fmla="*/ 130175 h 130175"/>
            </a:gdLst>
            <a:ahLst/>
            <a:cxnLst/>
            <a:rect l="T0" t="T1" r="T2" b="T3"/>
            <a:pathLst>
              <a:path w="113030" h="130175">
                <a:moveTo>
                  <a:pt x="56413" y="129641"/>
                </a:moveTo>
                <a:lnTo>
                  <a:pt x="34602" y="124547"/>
                </a:lnTo>
                <a:lnTo>
                  <a:pt x="16767" y="110710"/>
                </a:lnTo>
                <a:lnTo>
                  <a:pt x="4642" y="90234"/>
                </a:lnTo>
                <a:lnTo>
                  <a:pt x="0" y="65252"/>
                </a:lnTo>
                <a:lnTo>
                  <a:pt x="4642" y="39771"/>
                </a:lnTo>
                <a:lnTo>
                  <a:pt x="16767" y="19038"/>
                </a:lnTo>
                <a:lnTo>
                  <a:pt x="34640" y="5093"/>
                </a:lnTo>
                <a:lnTo>
                  <a:pt x="56413" y="0"/>
                </a:lnTo>
                <a:lnTo>
                  <a:pt x="78217" y="5100"/>
                </a:lnTo>
                <a:lnTo>
                  <a:pt x="96007" y="18984"/>
                </a:lnTo>
                <a:lnTo>
                  <a:pt x="108007" y="39588"/>
                </a:lnTo>
                <a:lnTo>
                  <a:pt x="112407" y="64820"/>
                </a:lnTo>
                <a:lnTo>
                  <a:pt x="108007" y="90052"/>
                </a:lnTo>
                <a:lnTo>
                  <a:pt x="96007" y="110656"/>
                </a:lnTo>
                <a:lnTo>
                  <a:pt x="78179" y="124554"/>
                </a:lnTo>
                <a:lnTo>
                  <a:pt x="56413" y="1296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22" name="object 20"/>
          <p:cNvSpPr>
            <a:spLocks noChangeArrowheads="1"/>
          </p:cNvSpPr>
          <p:nvPr/>
        </p:nvSpPr>
        <p:spPr bwMode="auto">
          <a:xfrm>
            <a:off x="1479550" y="2328863"/>
            <a:ext cx="144463" cy="188912"/>
          </a:xfrm>
          <a:custGeom>
            <a:avLst/>
            <a:gdLst>
              <a:gd name="T0" fmla="*/ 0 w 143509"/>
              <a:gd name="T1" fmla="*/ 0 h 189230"/>
              <a:gd name="T2" fmla="*/ 143509 w 143509"/>
              <a:gd name="T3" fmla="*/ 189230 h 189230"/>
            </a:gdLst>
            <a:ahLst/>
            <a:cxnLst/>
            <a:rect l="T0" t="T1" r="T2" b="T3"/>
            <a:pathLst>
              <a:path w="143509" h="189230">
                <a:moveTo>
                  <a:pt x="71564" y="189077"/>
                </a:moveTo>
                <a:lnTo>
                  <a:pt x="28492" y="184545"/>
                </a:lnTo>
                <a:lnTo>
                  <a:pt x="431" y="154349"/>
                </a:lnTo>
                <a:lnTo>
                  <a:pt x="0" y="147307"/>
                </a:lnTo>
                <a:lnTo>
                  <a:pt x="0" y="94538"/>
                </a:lnTo>
                <a:lnTo>
                  <a:pt x="19084" y="39422"/>
                </a:lnTo>
                <a:lnTo>
                  <a:pt x="49389" y="5582"/>
                </a:lnTo>
                <a:lnTo>
                  <a:pt x="71564" y="0"/>
                </a:lnTo>
                <a:lnTo>
                  <a:pt x="15417" y="82448"/>
                </a:lnTo>
                <a:lnTo>
                  <a:pt x="15417" y="119824"/>
                </a:lnTo>
                <a:lnTo>
                  <a:pt x="143129" y="119824"/>
                </a:lnTo>
                <a:lnTo>
                  <a:pt x="143129" y="160489"/>
                </a:lnTo>
                <a:lnTo>
                  <a:pt x="140771" y="164956"/>
                </a:lnTo>
                <a:lnTo>
                  <a:pt x="130878" y="174783"/>
                </a:lnTo>
                <a:lnTo>
                  <a:pt x="109219" y="184610"/>
                </a:lnTo>
                <a:lnTo>
                  <a:pt x="71564" y="189077"/>
                </a:lnTo>
                <a:close/>
              </a:path>
              <a:path w="143509" h="189230">
                <a:moveTo>
                  <a:pt x="143129" y="119824"/>
                </a:moveTo>
                <a:lnTo>
                  <a:pt x="15417" y="119824"/>
                </a:lnTo>
                <a:lnTo>
                  <a:pt x="57251" y="94538"/>
                </a:lnTo>
                <a:lnTo>
                  <a:pt x="71564" y="0"/>
                </a:lnTo>
                <a:lnTo>
                  <a:pt x="82746" y="258"/>
                </a:lnTo>
                <a:lnTo>
                  <a:pt x="107346" y="4538"/>
                </a:lnTo>
                <a:lnTo>
                  <a:pt x="131947" y="18093"/>
                </a:lnTo>
                <a:lnTo>
                  <a:pt x="143129" y="46177"/>
                </a:lnTo>
                <a:lnTo>
                  <a:pt x="143129" y="1198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23" name="object 21"/>
          <p:cNvSpPr>
            <a:spLocks noChangeArrowheads="1"/>
          </p:cNvSpPr>
          <p:nvPr/>
        </p:nvSpPr>
        <p:spPr bwMode="auto">
          <a:xfrm>
            <a:off x="1262063" y="2444750"/>
            <a:ext cx="233362" cy="114300"/>
          </a:xfrm>
          <a:custGeom>
            <a:avLst/>
            <a:gdLst>
              <a:gd name="T0" fmla="*/ 0 w 233680"/>
              <a:gd name="T1" fmla="*/ 0 h 115569"/>
              <a:gd name="T2" fmla="*/ 233680 w 233680"/>
              <a:gd name="T3" fmla="*/ 115569 h 115569"/>
            </a:gdLst>
            <a:ahLst/>
            <a:cxnLst/>
            <a:rect l="T0" t="T1" r="T2" b="T3"/>
            <a:pathLst>
              <a:path w="233680" h="115569">
                <a:moveTo>
                  <a:pt x="121031" y="115239"/>
                </a:moveTo>
                <a:lnTo>
                  <a:pt x="65917" y="109580"/>
                </a:lnTo>
                <a:lnTo>
                  <a:pt x="28335" y="97129"/>
                </a:lnTo>
                <a:lnTo>
                  <a:pt x="6843" y="84678"/>
                </a:lnTo>
                <a:lnTo>
                  <a:pt x="0" y="79019"/>
                </a:lnTo>
                <a:lnTo>
                  <a:pt x="10574" y="76589"/>
                </a:lnTo>
                <a:lnTo>
                  <a:pt x="19394" y="72715"/>
                </a:lnTo>
                <a:lnTo>
                  <a:pt x="44238" y="41678"/>
                </a:lnTo>
                <a:lnTo>
                  <a:pt x="48931" y="6036"/>
                </a:lnTo>
                <a:lnTo>
                  <a:pt x="48412" y="0"/>
                </a:lnTo>
                <a:lnTo>
                  <a:pt x="52642" y="3430"/>
                </a:lnTo>
                <a:lnTo>
                  <a:pt x="65743" y="10979"/>
                </a:lnTo>
                <a:lnTo>
                  <a:pt x="88333" y="18527"/>
                </a:lnTo>
                <a:lnTo>
                  <a:pt x="121031" y="21958"/>
                </a:lnTo>
                <a:lnTo>
                  <a:pt x="195147" y="21958"/>
                </a:lnTo>
                <a:lnTo>
                  <a:pt x="197713" y="40746"/>
                </a:lnTo>
                <a:lnTo>
                  <a:pt x="224324" y="76418"/>
                </a:lnTo>
                <a:lnTo>
                  <a:pt x="233260" y="79019"/>
                </a:lnTo>
                <a:lnTo>
                  <a:pt x="227638" y="84678"/>
                </a:lnTo>
                <a:lnTo>
                  <a:pt x="208916" y="97129"/>
                </a:lnTo>
                <a:lnTo>
                  <a:pt x="174308" y="109580"/>
                </a:lnTo>
                <a:lnTo>
                  <a:pt x="121031" y="115239"/>
                </a:lnTo>
                <a:close/>
              </a:path>
              <a:path w="233680" h="115569">
                <a:moveTo>
                  <a:pt x="195147" y="21958"/>
                </a:moveTo>
                <a:lnTo>
                  <a:pt x="121031" y="21958"/>
                </a:lnTo>
                <a:lnTo>
                  <a:pt x="154079" y="18527"/>
                </a:lnTo>
                <a:lnTo>
                  <a:pt x="177428" y="10979"/>
                </a:lnTo>
                <a:lnTo>
                  <a:pt x="191286" y="3430"/>
                </a:lnTo>
                <a:lnTo>
                  <a:pt x="195859" y="0"/>
                </a:lnTo>
                <a:lnTo>
                  <a:pt x="195240" y="6036"/>
                </a:lnTo>
                <a:lnTo>
                  <a:pt x="195069" y="18527"/>
                </a:lnTo>
                <a:lnTo>
                  <a:pt x="195147" y="219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24" name="object 22"/>
          <p:cNvSpPr>
            <a:spLocks noChangeArrowheads="1"/>
          </p:cNvSpPr>
          <p:nvPr/>
        </p:nvSpPr>
        <p:spPr bwMode="auto">
          <a:xfrm>
            <a:off x="1292225" y="2251075"/>
            <a:ext cx="182563" cy="165100"/>
          </a:xfrm>
          <a:custGeom>
            <a:avLst/>
            <a:gdLst>
              <a:gd name="T0" fmla="*/ 0 w 182880"/>
              <a:gd name="T1" fmla="*/ 0 h 165100"/>
              <a:gd name="T2" fmla="*/ 182880 w 182880"/>
              <a:gd name="T3" fmla="*/ 165100 h 165100"/>
            </a:gdLst>
            <a:ahLst/>
            <a:cxnLst/>
            <a:rect l="T0" t="T1" r="T2" b="T3"/>
            <a:pathLst>
              <a:path w="182880" h="165100">
                <a:moveTo>
                  <a:pt x="100101" y="164960"/>
                </a:moveTo>
                <a:lnTo>
                  <a:pt x="82511" y="164960"/>
                </a:lnTo>
                <a:lnTo>
                  <a:pt x="39144" y="160938"/>
                </a:lnTo>
                <a:lnTo>
                  <a:pt x="14443" y="151761"/>
                </a:lnTo>
                <a:lnTo>
                  <a:pt x="3148" y="141760"/>
                </a:lnTo>
                <a:lnTo>
                  <a:pt x="0" y="135267"/>
                </a:lnTo>
                <a:lnTo>
                  <a:pt x="0" y="64884"/>
                </a:lnTo>
                <a:lnTo>
                  <a:pt x="6565" y="38506"/>
                </a:lnTo>
                <a:lnTo>
                  <a:pt x="22825" y="19654"/>
                </a:lnTo>
                <a:lnTo>
                  <a:pt x="43623" y="7196"/>
                </a:lnTo>
                <a:lnTo>
                  <a:pt x="63804" y="0"/>
                </a:lnTo>
                <a:lnTo>
                  <a:pt x="91300" y="10998"/>
                </a:lnTo>
                <a:lnTo>
                  <a:pt x="69303" y="90169"/>
                </a:lnTo>
                <a:lnTo>
                  <a:pt x="91300" y="122072"/>
                </a:lnTo>
                <a:lnTo>
                  <a:pt x="182613" y="122072"/>
                </a:lnTo>
                <a:lnTo>
                  <a:pt x="182613" y="137464"/>
                </a:lnTo>
                <a:lnTo>
                  <a:pt x="177455" y="145007"/>
                </a:lnTo>
                <a:lnTo>
                  <a:pt x="164460" y="154098"/>
                </a:lnTo>
                <a:lnTo>
                  <a:pt x="139913" y="161746"/>
                </a:lnTo>
                <a:lnTo>
                  <a:pt x="100101" y="164960"/>
                </a:lnTo>
                <a:close/>
              </a:path>
              <a:path w="182880" h="165100">
                <a:moveTo>
                  <a:pt x="182613" y="122072"/>
                </a:moveTo>
                <a:lnTo>
                  <a:pt x="91300" y="122072"/>
                </a:lnTo>
                <a:lnTo>
                  <a:pt x="112204" y="90169"/>
                </a:lnTo>
                <a:lnTo>
                  <a:pt x="91300" y="10998"/>
                </a:lnTo>
                <a:lnTo>
                  <a:pt x="118808" y="0"/>
                </a:lnTo>
                <a:lnTo>
                  <a:pt x="138989" y="7196"/>
                </a:lnTo>
                <a:lnTo>
                  <a:pt x="159788" y="19654"/>
                </a:lnTo>
                <a:lnTo>
                  <a:pt x="176047" y="38506"/>
                </a:lnTo>
                <a:lnTo>
                  <a:pt x="182613" y="64884"/>
                </a:lnTo>
                <a:lnTo>
                  <a:pt x="182613" y="1220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25" name="object 23"/>
          <p:cNvSpPr>
            <a:spLocks noChangeArrowheads="1"/>
          </p:cNvSpPr>
          <p:nvPr/>
        </p:nvSpPr>
        <p:spPr bwMode="auto">
          <a:xfrm>
            <a:off x="1336675" y="2135188"/>
            <a:ext cx="93663" cy="107950"/>
          </a:xfrm>
          <a:custGeom>
            <a:avLst/>
            <a:gdLst>
              <a:gd name="T0" fmla="*/ 0 w 93344"/>
              <a:gd name="T1" fmla="*/ 0 h 107950"/>
              <a:gd name="T2" fmla="*/ 93344 w 93344"/>
              <a:gd name="T3" fmla="*/ 107950 h 107950"/>
            </a:gdLst>
            <a:ahLst/>
            <a:cxnLst/>
            <a:rect l="T0" t="T1" r="T2" b="T3"/>
            <a:pathLst>
              <a:path w="93344" h="107950">
                <a:moveTo>
                  <a:pt x="46875" y="107810"/>
                </a:moveTo>
                <a:lnTo>
                  <a:pt x="28862" y="103572"/>
                </a:lnTo>
                <a:lnTo>
                  <a:pt x="14108" y="92082"/>
                </a:lnTo>
                <a:lnTo>
                  <a:pt x="4007" y="75100"/>
                </a:lnTo>
                <a:lnTo>
                  <a:pt x="0" y="54419"/>
                </a:lnTo>
                <a:lnTo>
                  <a:pt x="4007" y="33138"/>
                </a:lnTo>
                <a:lnTo>
                  <a:pt x="14108" y="15851"/>
                </a:lnTo>
                <a:lnTo>
                  <a:pt x="28873" y="4243"/>
                </a:lnTo>
                <a:lnTo>
                  <a:pt x="46875" y="0"/>
                </a:lnTo>
                <a:lnTo>
                  <a:pt x="64885" y="4243"/>
                </a:lnTo>
                <a:lnTo>
                  <a:pt x="79573" y="15786"/>
                </a:lnTo>
                <a:lnTo>
                  <a:pt x="89482" y="32918"/>
                </a:lnTo>
                <a:lnTo>
                  <a:pt x="93116" y="53898"/>
                </a:lnTo>
                <a:lnTo>
                  <a:pt x="89482" y="74881"/>
                </a:lnTo>
                <a:lnTo>
                  <a:pt x="79573" y="92017"/>
                </a:lnTo>
                <a:lnTo>
                  <a:pt x="64875" y="103572"/>
                </a:lnTo>
                <a:lnTo>
                  <a:pt x="46875" y="1078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26" name="object 24"/>
          <p:cNvSpPr>
            <a:spLocks noChangeArrowheads="1"/>
          </p:cNvSpPr>
          <p:nvPr/>
        </p:nvSpPr>
        <p:spPr bwMode="auto">
          <a:xfrm>
            <a:off x="1143000" y="2327275"/>
            <a:ext cx="142875" cy="190500"/>
          </a:xfrm>
          <a:custGeom>
            <a:avLst/>
            <a:gdLst>
              <a:gd name="T0" fmla="*/ 0 w 142240"/>
              <a:gd name="T1" fmla="*/ 0 h 189230"/>
              <a:gd name="T2" fmla="*/ 142240 w 142240"/>
              <a:gd name="T3" fmla="*/ 189230 h 189230"/>
            </a:gdLst>
            <a:ahLst/>
            <a:cxnLst/>
            <a:rect l="T0" t="T1" r="T2" b="T3"/>
            <a:pathLst>
              <a:path w="142240" h="189230">
                <a:moveTo>
                  <a:pt x="71412" y="188620"/>
                </a:moveTo>
                <a:lnTo>
                  <a:pt x="33834" y="184165"/>
                </a:lnTo>
                <a:lnTo>
                  <a:pt x="12222" y="174364"/>
                </a:lnTo>
                <a:lnTo>
                  <a:pt x="2351" y="164563"/>
                </a:lnTo>
                <a:lnTo>
                  <a:pt x="0" y="160108"/>
                </a:lnTo>
                <a:lnTo>
                  <a:pt x="0" y="46062"/>
                </a:lnTo>
                <a:lnTo>
                  <a:pt x="11158" y="18045"/>
                </a:lnTo>
                <a:lnTo>
                  <a:pt x="35706" y="4524"/>
                </a:lnTo>
                <a:lnTo>
                  <a:pt x="60253" y="257"/>
                </a:lnTo>
                <a:lnTo>
                  <a:pt x="71412" y="0"/>
                </a:lnTo>
                <a:lnTo>
                  <a:pt x="85699" y="94310"/>
                </a:lnTo>
                <a:lnTo>
                  <a:pt x="127444" y="120637"/>
                </a:lnTo>
                <a:lnTo>
                  <a:pt x="141731" y="120637"/>
                </a:lnTo>
                <a:lnTo>
                  <a:pt x="141731" y="148043"/>
                </a:lnTo>
                <a:lnTo>
                  <a:pt x="112610" y="184643"/>
                </a:lnTo>
                <a:lnTo>
                  <a:pt x="94791" y="187608"/>
                </a:lnTo>
                <a:lnTo>
                  <a:pt x="71412" y="188620"/>
                </a:lnTo>
                <a:close/>
              </a:path>
              <a:path w="142240" h="189230">
                <a:moveTo>
                  <a:pt x="141731" y="120637"/>
                </a:moveTo>
                <a:lnTo>
                  <a:pt x="127444" y="120637"/>
                </a:lnTo>
                <a:lnTo>
                  <a:pt x="127444" y="82245"/>
                </a:lnTo>
                <a:lnTo>
                  <a:pt x="71412" y="0"/>
                </a:lnTo>
                <a:lnTo>
                  <a:pt x="110824" y="19880"/>
                </a:lnTo>
                <a:lnTo>
                  <a:pt x="132930" y="60325"/>
                </a:lnTo>
                <a:lnTo>
                  <a:pt x="141731" y="94310"/>
                </a:lnTo>
                <a:lnTo>
                  <a:pt x="141731" y="1206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27" name="object 25"/>
          <p:cNvSpPr>
            <a:spLocks noChangeArrowheads="1"/>
          </p:cNvSpPr>
          <p:nvPr/>
        </p:nvSpPr>
        <p:spPr bwMode="auto">
          <a:xfrm>
            <a:off x="1150938" y="2190750"/>
            <a:ext cx="111125" cy="131763"/>
          </a:xfrm>
          <a:custGeom>
            <a:avLst/>
            <a:gdLst>
              <a:gd name="T0" fmla="*/ 0 w 111759"/>
              <a:gd name="T1" fmla="*/ 0 h 131444"/>
              <a:gd name="T2" fmla="*/ 111759 w 111759"/>
              <a:gd name="T3" fmla="*/ 131444 h 131444"/>
            </a:gdLst>
            <a:ahLst/>
            <a:cxnLst/>
            <a:rect l="T0" t="T1" r="T2" b="T3"/>
            <a:pathLst>
              <a:path w="111759" h="131444">
                <a:moveTo>
                  <a:pt x="55765" y="131038"/>
                </a:moveTo>
                <a:lnTo>
                  <a:pt x="33981" y="125884"/>
                </a:lnTo>
                <a:lnTo>
                  <a:pt x="16209" y="111802"/>
                </a:lnTo>
                <a:lnTo>
                  <a:pt x="4275" y="90860"/>
                </a:lnTo>
                <a:lnTo>
                  <a:pt x="0" y="65125"/>
                </a:lnTo>
                <a:lnTo>
                  <a:pt x="4275" y="39851"/>
                </a:lnTo>
                <a:lnTo>
                  <a:pt x="16209" y="19142"/>
                </a:lnTo>
                <a:lnTo>
                  <a:pt x="33981" y="5143"/>
                </a:lnTo>
                <a:lnTo>
                  <a:pt x="55765" y="0"/>
                </a:lnTo>
                <a:lnTo>
                  <a:pt x="77561" y="5149"/>
                </a:lnTo>
                <a:lnTo>
                  <a:pt x="95359" y="19191"/>
                </a:lnTo>
                <a:lnTo>
                  <a:pt x="107359" y="40017"/>
                </a:lnTo>
                <a:lnTo>
                  <a:pt x="111760" y="65519"/>
                </a:lnTo>
                <a:lnTo>
                  <a:pt x="107359" y="91026"/>
                </a:lnTo>
                <a:lnTo>
                  <a:pt x="95359" y="111852"/>
                </a:lnTo>
                <a:lnTo>
                  <a:pt x="77561" y="125891"/>
                </a:lnTo>
                <a:lnTo>
                  <a:pt x="55765" y="1310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622300" y="4546600"/>
            <a:ext cx="1339850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0325" indent="-47625" algn="ctr">
              <a:lnSpc>
                <a:spcPct val="150000"/>
              </a:lnSpc>
            </a:pPr>
            <a:r>
              <a:rPr lang="zh-CN" altLang="en-US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电容器</a:t>
            </a:r>
            <a:r>
              <a:rPr lang="en-US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专家团队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729" name="object 27"/>
          <p:cNvSpPr txBox="1">
            <a:spLocks noChangeArrowheads="1"/>
          </p:cNvSpPr>
          <p:nvPr/>
        </p:nvSpPr>
        <p:spPr bwMode="auto">
          <a:xfrm>
            <a:off x="2828925" y="3152775"/>
            <a:ext cx="482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高效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730" name="object 28"/>
          <p:cNvSpPr txBox="1">
            <a:spLocks noChangeArrowheads="1"/>
          </p:cNvSpPr>
          <p:nvPr/>
        </p:nvSpPr>
        <p:spPr bwMode="auto">
          <a:xfrm>
            <a:off x="1146175" y="3152775"/>
            <a:ext cx="482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专业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731" name="object 29"/>
          <p:cNvSpPr txBox="1">
            <a:spLocks noChangeArrowheads="1"/>
          </p:cNvSpPr>
          <p:nvPr/>
        </p:nvSpPr>
        <p:spPr bwMode="auto">
          <a:xfrm>
            <a:off x="4670425" y="3152775"/>
            <a:ext cx="482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负责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object 30"/>
          <p:cNvSpPr txBox="1"/>
          <p:nvPr/>
        </p:nvSpPr>
        <p:spPr>
          <a:xfrm>
            <a:off x="4305300" y="4551363"/>
            <a:ext cx="1370013" cy="744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4450" indent="-33338">
              <a:lnSpc>
                <a:spcPct val="150000"/>
              </a:lnSpc>
            </a:pPr>
            <a:r>
              <a:rPr lang="en-US" altLang="zh-CN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个工作日内回  复</a:t>
            </a:r>
            <a:r>
              <a:rPr lang="en-US" altLang="zh-CN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不回避责任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2455863" y="4551363"/>
            <a:ext cx="1290637" cy="744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zh-CN" altLang="en-US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省内：</a:t>
            </a:r>
            <a:r>
              <a:rPr lang="en-US" altLang="zh-CN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小时  省外：</a:t>
            </a:r>
            <a:r>
              <a:rPr lang="en-US" altLang="zh-CN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1600" b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小时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734" name="object 32"/>
          <p:cNvSpPr>
            <a:spLocks noChangeArrowheads="1"/>
          </p:cNvSpPr>
          <p:nvPr/>
        </p:nvSpPr>
        <p:spPr bwMode="auto">
          <a:xfrm>
            <a:off x="2847975" y="3944938"/>
            <a:ext cx="566738" cy="560387"/>
          </a:xfrm>
          <a:custGeom>
            <a:avLst/>
            <a:gdLst>
              <a:gd name="T0" fmla="*/ 0 w 566420"/>
              <a:gd name="T1" fmla="*/ 0 h 561339"/>
              <a:gd name="T2" fmla="*/ 566420 w 566420"/>
              <a:gd name="T3" fmla="*/ 561339 h 561339"/>
            </a:gdLst>
            <a:ahLst/>
            <a:cxnLst/>
            <a:rect l="T0" t="T1" r="T2" b="T3"/>
            <a:pathLst>
              <a:path w="566420" h="561339">
                <a:moveTo>
                  <a:pt x="282917" y="245529"/>
                </a:moveTo>
                <a:lnTo>
                  <a:pt x="218104" y="243212"/>
                </a:lnTo>
                <a:lnTo>
                  <a:pt x="158576" y="236618"/>
                </a:lnTo>
                <a:lnTo>
                  <a:pt x="106043" y="226276"/>
                </a:lnTo>
                <a:lnTo>
                  <a:pt x="62210" y="212720"/>
                </a:lnTo>
                <a:lnTo>
                  <a:pt x="7481" y="178088"/>
                </a:lnTo>
                <a:lnTo>
                  <a:pt x="0" y="158076"/>
                </a:lnTo>
                <a:lnTo>
                  <a:pt x="0" y="87922"/>
                </a:lnTo>
                <a:lnTo>
                  <a:pt x="28787" y="49219"/>
                </a:lnTo>
                <a:lnTo>
                  <a:pt x="106043" y="19289"/>
                </a:lnTo>
                <a:lnTo>
                  <a:pt x="158576" y="8921"/>
                </a:lnTo>
                <a:lnTo>
                  <a:pt x="218104" y="2317"/>
                </a:lnTo>
                <a:lnTo>
                  <a:pt x="282917" y="0"/>
                </a:lnTo>
                <a:lnTo>
                  <a:pt x="347878" y="2317"/>
                </a:lnTo>
                <a:lnTo>
                  <a:pt x="407461" y="8921"/>
                </a:lnTo>
                <a:lnTo>
                  <a:pt x="459984" y="19289"/>
                </a:lnTo>
                <a:lnTo>
                  <a:pt x="503765" y="32896"/>
                </a:lnTo>
                <a:lnTo>
                  <a:pt x="558366" y="67736"/>
                </a:lnTo>
                <a:lnTo>
                  <a:pt x="565823" y="87922"/>
                </a:lnTo>
                <a:lnTo>
                  <a:pt x="565823" y="158076"/>
                </a:lnTo>
                <a:lnTo>
                  <a:pt x="537120" y="196480"/>
                </a:lnTo>
                <a:lnTo>
                  <a:pt x="459984" y="226276"/>
                </a:lnTo>
                <a:lnTo>
                  <a:pt x="407461" y="236618"/>
                </a:lnTo>
                <a:lnTo>
                  <a:pt x="347878" y="243212"/>
                </a:lnTo>
                <a:lnTo>
                  <a:pt x="282917" y="245529"/>
                </a:lnTo>
                <a:close/>
              </a:path>
              <a:path w="566420" h="561339">
                <a:moveTo>
                  <a:pt x="282917" y="403618"/>
                </a:moveTo>
                <a:lnTo>
                  <a:pt x="218104" y="401300"/>
                </a:lnTo>
                <a:lnTo>
                  <a:pt x="158576" y="394694"/>
                </a:lnTo>
                <a:lnTo>
                  <a:pt x="106043" y="384324"/>
                </a:lnTo>
                <a:lnTo>
                  <a:pt x="62210" y="370714"/>
                </a:lnTo>
                <a:lnTo>
                  <a:pt x="7481" y="335870"/>
                </a:lnTo>
                <a:lnTo>
                  <a:pt x="0" y="315683"/>
                </a:lnTo>
                <a:lnTo>
                  <a:pt x="0" y="245529"/>
                </a:lnTo>
                <a:lnTo>
                  <a:pt x="795" y="238876"/>
                </a:lnTo>
                <a:lnTo>
                  <a:pt x="3182" y="232263"/>
                </a:lnTo>
                <a:lnTo>
                  <a:pt x="7163" y="225737"/>
                </a:lnTo>
                <a:lnTo>
                  <a:pt x="12738" y="219341"/>
                </a:lnTo>
                <a:lnTo>
                  <a:pt x="36345" y="236222"/>
                </a:lnTo>
                <a:lnTo>
                  <a:pt x="70379" y="251023"/>
                </a:lnTo>
                <a:lnTo>
                  <a:pt x="113399" y="263304"/>
                </a:lnTo>
                <a:lnTo>
                  <a:pt x="163964" y="272622"/>
                </a:lnTo>
                <a:lnTo>
                  <a:pt x="220633" y="278536"/>
                </a:lnTo>
                <a:lnTo>
                  <a:pt x="281965" y="280606"/>
                </a:lnTo>
                <a:lnTo>
                  <a:pt x="565823" y="280606"/>
                </a:lnTo>
                <a:lnTo>
                  <a:pt x="565823" y="315683"/>
                </a:lnTo>
                <a:lnTo>
                  <a:pt x="537120" y="354388"/>
                </a:lnTo>
                <a:lnTo>
                  <a:pt x="459984" y="384324"/>
                </a:lnTo>
                <a:lnTo>
                  <a:pt x="407461" y="394694"/>
                </a:lnTo>
                <a:lnTo>
                  <a:pt x="347878" y="401300"/>
                </a:lnTo>
                <a:lnTo>
                  <a:pt x="282917" y="403618"/>
                </a:lnTo>
                <a:close/>
              </a:path>
              <a:path w="566420" h="561339">
                <a:moveTo>
                  <a:pt x="565823" y="280606"/>
                </a:moveTo>
                <a:lnTo>
                  <a:pt x="281965" y="280606"/>
                </a:lnTo>
                <a:lnTo>
                  <a:pt x="343537" y="278536"/>
                </a:lnTo>
                <a:lnTo>
                  <a:pt x="400445" y="272622"/>
                </a:lnTo>
                <a:lnTo>
                  <a:pt x="451248" y="263304"/>
                </a:lnTo>
                <a:lnTo>
                  <a:pt x="494506" y="251023"/>
                </a:lnTo>
                <a:lnTo>
                  <a:pt x="528780" y="236222"/>
                </a:lnTo>
                <a:lnTo>
                  <a:pt x="552627" y="219341"/>
                </a:lnTo>
                <a:lnTo>
                  <a:pt x="558268" y="225737"/>
                </a:lnTo>
                <a:lnTo>
                  <a:pt x="562406" y="232263"/>
                </a:lnTo>
                <a:lnTo>
                  <a:pt x="564954" y="238876"/>
                </a:lnTo>
                <a:lnTo>
                  <a:pt x="565823" y="245529"/>
                </a:lnTo>
                <a:lnTo>
                  <a:pt x="565823" y="280606"/>
                </a:lnTo>
                <a:close/>
              </a:path>
              <a:path w="566420" h="561339">
                <a:moveTo>
                  <a:pt x="282917" y="561225"/>
                </a:moveTo>
                <a:lnTo>
                  <a:pt x="218104" y="558908"/>
                </a:lnTo>
                <a:lnTo>
                  <a:pt x="158576" y="552312"/>
                </a:lnTo>
                <a:lnTo>
                  <a:pt x="106043" y="541968"/>
                </a:lnTo>
                <a:lnTo>
                  <a:pt x="62210" y="528409"/>
                </a:lnTo>
                <a:lnTo>
                  <a:pt x="7481" y="493773"/>
                </a:lnTo>
                <a:lnTo>
                  <a:pt x="0" y="473760"/>
                </a:lnTo>
                <a:lnTo>
                  <a:pt x="0" y="403618"/>
                </a:lnTo>
                <a:lnTo>
                  <a:pt x="795" y="396686"/>
                </a:lnTo>
                <a:lnTo>
                  <a:pt x="3182" y="389931"/>
                </a:lnTo>
                <a:lnTo>
                  <a:pt x="7163" y="383351"/>
                </a:lnTo>
                <a:lnTo>
                  <a:pt x="12738" y="376948"/>
                </a:lnTo>
                <a:lnTo>
                  <a:pt x="36345" y="394027"/>
                </a:lnTo>
                <a:lnTo>
                  <a:pt x="70379" y="408961"/>
                </a:lnTo>
                <a:lnTo>
                  <a:pt x="113399" y="421322"/>
                </a:lnTo>
                <a:lnTo>
                  <a:pt x="163964" y="430681"/>
                </a:lnTo>
                <a:lnTo>
                  <a:pt x="220633" y="436611"/>
                </a:lnTo>
                <a:lnTo>
                  <a:pt x="281965" y="438683"/>
                </a:lnTo>
                <a:lnTo>
                  <a:pt x="565823" y="438683"/>
                </a:lnTo>
                <a:lnTo>
                  <a:pt x="565823" y="473760"/>
                </a:lnTo>
                <a:lnTo>
                  <a:pt x="537120" y="512166"/>
                </a:lnTo>
                <a:lnTo>
                  <a:pt x="459984" y="541968"/>
                </a:lnTo>
                <a:lnTo>
                  <a:pt x="407461" y="552312"/>
                </a:lnTo>
                <a:lnTo>
                  <a:pt x="347878" y="558908"/>
                </a:lnTo>
                <a:lnTo>
                  <a:pt x="282917" y="561225"/>
                </a:lnTo>
                <a:close/>
              </a:path>
              <a:path w="566420" h="561339">
                <a:moveTo>
                  <a:pt x="565823" y="438683"/>
                </a:moveTo>
                <a:lnTo>
                  <a:pt x="281965" y="438683"/>
                </a:lnTo>
                <a:lnTo>
                  <a:pt x="343537" y="436611"/>
                </a:lnTo>
                <a:lnTo>
                  <a:pt x="400445" y="430681"/>
                </a:lnTo>
                <a:lnTo>
                  <a:pt x="451248" y="421322"/>
                </a:lnTo>
                <a:lnTo>
                  <a:pt x="494506" y="408961"/>
                </a:lnTo>
                <a:lnTo>
                  <a:pt x="528780" y="394027"/>
                </a:lnTo>
                <a:lnTo>
                  <a:pt x="552627" y="376948"/>
                </a:lnTo>
                <a:lnTo>
                  <a:pt x="558268" y="383351"/>
                </a:lnTo>
                <a:lnTo>
                  <a:pt x="562406" y="389931"/>
                </a:lnTo>
                <a:lnTo>
                  <a:pt x="564954" y="396686"/>
                </a:lnTo>
                <a:lnTo>
                  <a:pt x="565823" y="403618"/>
                </a:lnTo>
                <a:lnTo>
                  <a:pt x="565823" y="43868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72735" name="object 33"/>
          <p:cNvSpPr>
            <a:spLocks noChangeArrowheads="1"/>
          </p:cNvSpPr>
          <p:nvPr/>
        </p:nvSpPr>
        <p:spPr bwMode="auto">
          <a:xfrm>
            <a:off x="4676775" y="3944938"/>
            <a:ext cx="628650" cy="536575"/>
          </a:xfrm>
          <a:custGeom>
            <a:avLst/>
            <a:gdLst>
              <a:gd name="T0" fmla="*/ 0 w 629285"/>
              <a:gd name="T1" fmla="*/ 0 h 537210"/>
              <a:gd name="T2" fmla="*/ 629285 w 629285"/>
              <a:gd name="T3" fmla="*/ 537210 h 537210"/>
            </a:gdLst>
            <a:ahLst/>
            <a:cxnLst/>
            <a:rect l="T0" t="T1" r="T2" b="T3"/>
            <a:pathLst>
              <a:path w="629285" h="537210">
                <a:moveTo>
                  <a:pt x="100075" y="104952"/>
                </a:moveTo>
                <a:lnTo>
                  <a:pt x="133123" y="69497"/>
                </a:lnTo>
                <a:lnTo>
                  <a:pt x="171954" y="40401"/>
                </a:lnTo>
                <a:lnTo>
                  <a:pt x="215689" y="18538"/>
                </a:lnTo>
                <a:lnTo>
                  <a:pt x="263447" y="4780"/>
                </a:lnTo>
                <a:lnTo>
                  <a:pt x="314350" y="0"/>
                </a:lnTo>
                <a:lnTo>
                  <a:pt x="363101" y="4318"/>
                </a:lnTo>
                <a:lnTo>
                  <a:pt x="408960" y="16770"/>
                </a:lnTo>
                <a:lnTo>
                  <a:pt x="451167" y="36599"/>
                </a:lnTo>
                <a:lnTo>
                  <a:pt x="488964" y="63046"/>
                </a:lnTo>
                <a:lnTo>
                  <a:pt x="494026" y="68059"/>
                </a:lnTo>
                <a:lnTo>
                  <a:pt x="226326" y="68059"/>
                </a:lnTo>
                <a:lnTo>
                  <a:pt x="192087" y="70535"/>
                </a:lnTo>
                <a:lnTo>
                  <a:pt x="159467" y="77738"/>
                </a:lnTo>
                <a:lnTo>
                  <a:pt x="128714" y="89324"/>
                </a:lnTo>
                <a:lnTo>
                  <a:pt x="100075" y="104952"/>
                </a:lnTo>
                <a:close/>
              </a:path>
              <a:path w="629285" h="537210">
                <a:moveTo>
                  <a:pt x="585216" y="268084"/>
                </a:moveTo>
                <a:lnTo>
                  <a:pt x="457377" y="268084"/>
                </a:lnTo>
                <a:lnTo>
                  <a:pt x="446010" y="221506"/>
                </a:lnTo>
                <a:lnTo>
                  <a:pt x="425643" y="179126"/>
                </a:lnTo>
                <a:lnTo>
                  <a:pt x="397347" y="142027"/>
                </a:lnTo>
                <a:lnTo>
                  <a:pt x="362196" y="111288"/>
                </a:lnTo>
                <a:lnTo>
                  <a:pt x="321260" y="87993"/>
                </a:lnTo>
                <a:lnTo>
                  <a:pt x="275613" y="73223"/>
                </a:lnTo>
                <a:lnTo>
                  <a:pt x="226326" y="68059"/>
                </a:lnTo>
                <a:lnTo>
                  <a:pt x="494026" y="68059"/>
                </a:lnTo>
                <a:lnTo>
                  <a:pt x="521590" y="95356"/>
                </a:lnTo>
                <a:lnTo>
                  <a:pt x="548288" y="132772"/>
                </a:lnTo>
                <a:lnTo>
                  <a:pt x="568297" y="174536"/>
                </a:lnTo>
                <a:lnTo>
                  <a:pt x="580859" y="219893"/>
                </a:lnTo>
                <a:lnTo>
                  <a:pt x="585216" y="268084"/>
                </a:lnTo>
                <a:close/>
              </a:path>
              <a:path w="629285" h="537210">
                <a:moveTo>
                  <a:pt x="215328" y="268084"/>
                </a:moveTo>
                <a:lnTo>
                  <a:pt x="0" y="268084"/>
                </a:lnTo>
                <a:lnTo>
                  <a:pt x="107924" y="161582"/>
                </a:lnTo>
                <a:lnTo>
                  <a:pt x="215328" y="268084"/>
                </a:lnTo>
                <a:close/>
              </a:path>
              <a:path w="629285" h="537210">
                <a:moveTo>
                  <a:pt x="314350" y="536689"/>
                </a:moveTo>
                <a:lnTo>
                  <a:pt x="265753" y="532352"/>
                </a:lnTo>
                <a:lnTo>
                  <a:pt x="220015" y="519852"/>
                </a:lnTo>
                <a:lnTo>
                  <a:pt x="177899" y="499955"/>
                </a:lnTo>
                <a:lnTo>
                  <a:pt x="140167" y="473425"/>
                </a:lnTo>
                <a:lnTo>
                  <a:pt x="107585" y="441029"/>
                </a:lnTo>
                <a:lnTo>
                  <a:pt x="80914" y="403531"/>
                </a:lnTo>
                <a:lnTo>
                  <a:pt x="60918" y="361697"/>
                </a:lnTo>
                <a:lnTo>
                  <a:pt x="48360" y="316293"/>
                </a:lnTo>
                <a:lnTo>
                  <a:pt x="44005" y="268084"/>
                </a:lnTo>
                <a:lnTo>
                  <a:pt x="171843" y="268084"/>
                </a:lnTo>
                <a:lnTo>
                  <a:pt x="183209" y="314854"/>
                </a:lnTo>
                <a:lnTo>
                  <a:pt x="203565" y="357372"/>
                </a:lnTo>
                <a:lnTo>
                  <a:pt x="231831" y="394565"/>
                </a:lnTo>
                <a:lnTo>
                  <a:pt x="266925" y="425359"/>
                </a:lnTo>
                <a:lnTo>
                  <a:pt x="307766" y="448683"/>
                </a:lnTo>
                <a:lnTo>
                  <a:pt x="353272" y="463464"/>
                </a:lnTo>
                <a:lnTo>
                  <a:pt x="402361" y="468629"/>
                </a:lnTo>
                <a:lnTo>
                  <a:pt x="493650" y="468629"/>
                </a:lnTo>
                <a:lnTo>
                  <a:pt x="457126" y="496062"/>
                </a:lnTo>
                <a:lnTo>
                  <a:pt x="413390" y="518000"/>
                </a:lnTo>
                <a:lnTo>
                  <a:pt x="365504" y="531859"/>
                </a:lnTo>
                <a:lnTo>
                  <a:pt x="314350" y="536689"/>
                </a:lnTo>
                <a:close/>
              </a:path>
              <a:path w="629285" h="537210">
                <a:moveTo>
                  <a:pt x="521296" y="375107"/>
                </a:moveTo>
                <a:lnTo>
                  <a:pt x="413372" y="268084"/>
                </a:lnTo>
                <a:lnTo>
                  <a:pt x="628700" y="268084"/>
                </a:lnTo>
                <a:lnTo>
                  <a:pt x="521296" y="375107"/>
                </a:lnTo>
                <a:close/>
              </a:path>
              <a:path w="629285" h="537210">
                <a:moveTo>
                  <a:pt x="493650" y="468629"/>
                </a:moveTo>
                <a:lnTo>
                  <a:pt x="402361" y="468629"/>
                </a:lnTo>
                <a:lnTo>
                  <a:pt x="436681" y="466080"/>
                </a:lnTo>
                <a:lnTo>
                  <a:pt x="469426" y="458755"/>
                </a:lnTo>
                <a:lnTo>
                  <a:pt x="500205" y="447145"/>
                </a:lnTo>
                <a:lnTo>
                  <a:pt x="528624" y="431736"/>
                </a:lnTo>
                <a:lnTo>
                  <a:pt x="495831" y="466991"/>
                </a:lnTo>
                <a:lnTo>
                  <a:pt x="493650" y="4686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2"/>
          <p:cNvGrpSpPr>
            <a:grpSpLocks/>
          </p:cNvGrpSpPr>
          <p:nvPr/>
        </p:nvGrpSpPr>
        <p:grpSpPr bwMode="auto">
          <a:xfrm>
            <a:off x="904875" y="982663"/>
            <a:ext cx="10226675" cy="5462587"/>
            <a:chOff x="1248785" y="215431"/>
            <a:chExt cx="6488198" cy="4551341"/>
          </a:xfrm>
        </p:grpSpPr>
        <p:grpSp>
          <p:nvGrpSpPr>
            <p:cNvPr id="20497" name="Gruppieren 360"/>
            <p:cNvGrpSpPr>
              <a:grpSpLocks/>
            </p:cNvGrpSpPr>
            <p:nvPr/>
          </p:nvGrpSpPr>
          <p:grpSpPr bwMode="auto">
            <a:xfrm>
              <a:off x="4725070" y="3176559"/>
              <a:ext cx="2458725" cy="91440"/>
              <a:chOff x="3416987" y="4263303"/>
              <a:chExt cx="2459074" cy="91628"/>
            </a:xfrm>
          </p:grpSpPr>
          <p:sp>
            <p:nvSpPr>
              <p:cNvPr id="95" name="Ellipse 361"/>
              <p:cNvSpPr>
                <a:spLocks noChangeAspect="1"/>
              </p:cNvSpPr>
              <p:nvPr/>
            </p:nvSpPr>
            <p:spPr>
              <a:xfrm rot="16200000">
                <a:off x="3417565" y="4263548"/>
                <a:ext cx="91453" cy="9166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96" name="Gerader Verbinder 362"/>
              <p:cNvCxnSpPr/>
              <p:nvPr/>
            </p:nvCxnSpPr>
            <p:spPr>
              <a:xfrm flipV="1">
                <a:off x="3496028" y="4310045"/>
                <a:ext cx="238028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98" name="Gruppieren 363"/>
            <p:cNvGrpSpPr>
              <a:grpSpLocks/>
            </p:cNvGrpSpPr>
            <p:nvPr/>
          </p:nvGrpSpPr>
          <p:grpSpPr bwMode="auto">
            <a:xfrm>
              <a:off x="4718713" y="1314216"/>
              <a:ext cx="2430780" cy="91440"/>
              <a:chOff x="3425960" y="1453061"/>
              <a:chExt cx="2431390" cy="91628"/>
            </a:xfrm>
          </p:grpSpPr>
          <p:sp>
            <p:nvSpPr>
              <p:cNvPr id="93" name="Ellipse 364"/>
              <p:cNvSpPr>
                <a:spLocks noChangeAspect="1"/>
              </p:cNvSpPr>
              <p:nvPr/>
            </p:nvSpPr>
            <p:spPr>
              <a:xfrm rot="16200000">
                <a:off x="3425849" y="1453312"/>
                <a:ext cx="91453" cy="9167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94" name="Gerader Verbinder 365"/>
              <p:cNvCxnSpPr/>
              <p:nvPr/>
            </p:nvCxnSpPr>
            <p:spPr>
              <a:xfrm flipV="1">
                <a:off x="3504317" y="1499813"/>
                <a:ext cx="2353343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368"/>
            <p:cNvGrpSpPr/>
            <p:nvPr/>
          </p:nvGrpSpPr>
          <p:grpSpPr>
            <a:xfrm>
              <a:off x="3722603" y="3717673"/>
              <a:ext cx="63358" cy="27790"/>
              <a:chOff x="6448281" y="6828845"/>
              <a:chExt cx="238994" cy="104660"/>
            </a:xfrm>
            <a:solidFill>
              <a:srgbClr val="002060"/>
            </a:solidFill>
          </p:grpSpPr>
          <p:cxnSp>
            <p:nvCxnSpPr>
              <p:cNvPr id="89" name="Gerader Verbinder 370"/>
              <p:cNvCxnSpPr/>
              <p:nvPr/>
            </p:nvCxnSpPr>
            <p:spPr>
              <a:xfrm>
                <a:off x="6448281" y="6828845"/>
                <a:ext cx="238994" cy="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371"/>
              <p:cNvCxnSpPr/>
              <p:nvPr/>
            </p:nvCxnSpPr>
            <p:spPr>
              <a:xfrm>
                <a:off x="6448281" y="6933505"/>
                <a:ext cx="238994" cy="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372"/>
              <p:cNvCxnSpPr/>
              <p:nvPr/>
            </p:nvCxnSpPr>
            <p:spPr>
              <a:xfrm>
                <a:off x="6448281" y="6863732"/>
                <a:ext cx="238994" cy="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373"/>
              <p:cNvCxnSpPr/>
              <p:nvPr/>
            </p:nvCxnSpPr>
            <p:spPr>
              <a:xfrm>
                <a:off x="6448281" y="6898619"/>
                <a:ext cx="238994" cy="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hteck 375"/>
            <p:cNvSpPr/>
            <p:nvPr/>
          </p:nvSpPr>
          <p:spPr>
            <a:xfrm rot="5400000">
              <a:off x="4470744" y="902879"/>
              <a:ext cx="46293" cy="2215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Rechteck 376"/>
            <p:cNvSpPr/>
            <p:nvPr/>
          </p:nvSpPr>
          <p:spPr>
            <a:xfrm rot="5400000">
              <a:off x="4470744" y="1888276"/>
              <a:ext cx="46294" cy="2215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Rechteck 377"/>
            <p:cNvSpPr/>
            <p:nvPr/>
          </p:nvSpPr>
          <p:spPr>
            <a:xfrm rot="5400000">
              <a:off x="4470744" y="2872350"/>
              <a:ext cx="46294" cy="2215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Rechteck 378"/>
            <p:cNvSpPr/>
            <p:nvPr/>
          </p:nvSpPr>
          <p:spPr>
            <a:xfrm rot="5400000">
              <a:off x="4470744" y="3857746"/>
              <a:ext cx="46293" cy="2215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Rechteck 380"/>
            <p:cNvSpPr/>
            <p:nvPr/>
          </p:nvSpPr>
          <p:spPr>
            <a:xfrm rot="5400000">
              <a:off x="4541537" y="2140592"/>
              <a:ext cx="18518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Rechteck 381"/>
            <p:cNvSpPr/>
            <p:nvPr/>
          </p:nvSpPr>
          <p:spPr>
            <a:xfrm rot="5400000">
              <a:off x="4542199" y="2337010"/>
              <a:ext cx="17195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Rechteck 382"/>
            <p:cNvSpPr/>
            <p:nvPr/>
          </p:nvSpPr>
          <p:spPr>
            <a:xfrm rot="5400000">
              <a:off x="4542199" y="2534089"/>
              <a:ext cx="17194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Rechteck 383"/>
            <p:cNvSpPr/>
            <p:nvPr/>
          </p:nvSpPr>
          <p:spPr>
            <a:xfrm rot="5400000">
              <a:off x="4542199" y="2731168"/>
              <a:ext cx="17195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Rechteck 450"/>
            <p:cNvSpPr/>
            <p:nvPr/>
          </p:nvSpPr>
          <p:spPr>
            <a:xfrm rot="5400000">
              <a:off x="4541537" y="1349630"/>
              <a:ext cx="18518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Rechteck 451"/>
            <p:cNvSpPr/>
            <p:nvPr/>
          </p:nvSpPr>
          <p:spPr>
            <a:xfrm rot="5400000">
              <a:off x="4541537" y="1546709"/>
              <a:ext cx="18518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Rechteck 452"/>
            <p:cNvSpPr/>
            <p:nvPr/>
          </p:nvSpPr>
          <p:spPr>
            <a:xfrm rot="5400000">
              <a:off x="4542199" y="1744449"/>
              <a:ext cx="17195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Rechteck 453"/>
            <p:cNvSpPr/>
            <p:nvPr/>
          </p:nvSpPr>
          <p:spPr>
            <a:xfrm rot="5400000">
              <a:off x="4542199" y="3127972"/>
              <a:ext cx="17195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Rechteck 454"/>
            <p:cNvSpPr/>
            <p:nvPr/>
          </p:nvSpPr>
          <p:spPr>
            <a:xfrm rot="5400000">
              <a:off x="4542199" y="3325052"/>
              <a:ext cx="17194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Rechteck 455"/>
            <p:cNvSpPr/>
            <p:nvPr/>
          </p:nvSpPr>
          <p:spPr>
            <a:xfrm rot="5400000">
              <a:off x="4542199" y="3522131"/>
              <a:ext cx="17195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Rechteck 456"/>
            <p:cNvSpPr/>
            <p:nvPr/>
          </p:nvSpPr>
          <p:spPr>
            <a:xfrm rot="5400000">
              <a:off x="4542199" y="3719210"/>
              <a:ext cx="17194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Rechteck 457"/>
            <p:cNvSpPr/>
            <p:nvPr/>
          </p:nvSpPr>
          <p:spPr>
            <a:xfrm rot="5400000">
              <a:off x="4542199" y="4114691"/>
              <a:ext cx="17195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Rechteck 458"/>
            <p:cNvSpPr/>
            <p:nvPr/>
          </p:nvSpPr>
          <p:spPr>
            <a:xfrm rot="5400000">
              <a:off x="4542199" y="4311771"/>
              <a:ext cx="17194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Rechteck 459"/>
            <p:cNvSpPr/>
            <p:nvPr/>
          </p:nvSpPr>
          <p:spPr>
            <a:xfrm rot="5400000">
              <a:off x="4535149" y="4506204"/>
              <a:ext cx="17195" cy="10978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Rechteck 460"/>
            <p:cNvSpPr/>
            <p:nvPr/>
          </p:nvSpPr>
          <p:spPr>
            <a:xfrm rot="5400000">
              <a:off x="4535149" y="4703284"/>
              <a:ext cx="17194" cy="10978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19" name="Textfeld 112"/>
            <p:cNvSpPr txBox="1">
              <a:spLocks noChangeArrowheads="1"/>
            </p:cNvSpPr>
            <p:nvPr/>
          </p:nvSpPr>
          <p:spPr bwMode="auto">
            <a:xfrm>
              <a:off x="7213743" y="3058449"/>
              <a:ext cx="523240" cy="26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1400" b="1">
                  <a:solidFill>
                    <a:srgbClr val="203864"/>
                  </a:solidFill>
                  <a:latin typeface="宋体" charset="-122"/>
                  <a:cs typeface="Arial" charset="0"/>
                </a:rPr>
                <a:t>2023</a:t>
              </a:r>
              <a:endParaRPr lang="zh-CN" altLang="zh-CN" sz="1100">
                <a:latin typeface="宋体" charset="-122"/>
                <a:cs typeface="Arial" charset="0"/>
              </a:endParaRPr>
            </a:p>
          </p:txBody>
        </p:sp>
        <p:sp>
          <p:nvSpPr>
            <p:cNvPr id="20520" name="Textfeld 113"/>
            <p:cNvSpPr txBox="1">
              <a:spLocks noChangeArrowheads="1"/>
            </p:cNvSpPr>
            <p:nvPr/>
          </p:nvSpPr>
          <p:spPr bwMode="auto">
            <a:xfrm>
              <a:off x="1401098" y="3507674"/>
              <a:ext cx="523240" cy="2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1400" b="1">
                  <a:solidFill>
                    <a:srgbClr val="002060"/>
                  </a:solidFill>
                  <a:latin typeface="宋体" charset="-122"/>
                  <a:cs typeface="Arial" charset="0"/>
                </a:rPr>
                <a:t>2008</a:t>
              </a:r>
              <a:endParaRPr lang="zh-CN" altLang="zh-CN" sz="1100">
                <a:latin typeface="宋体" charset="-122"/>
                <a:cs typeface="Arial" charset="0"/>
              </a:endParaRPr>
            </a:p>
          </p:txBody>
        </p:sp>
        <p:sp>
          <p:nvSpPr>
            <p:cNvPr id="20521" name="Textfeld 114"/>
            <p:cNvSpPr txBox="1">
              <a:spLocks noChangeArrowheads="1"/>
            </p:cNvSpPr>
            <p:nvPr/>
          </p:nvSpPr>
          <p:spPr bwMode="auto">
            <a:xfrm>
              <a:off x="7199023" y="2174587"/>
              <a:ext cx="510540" cy="26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1400" b="1">
                  <a:solidFill>
                    <a:srgbClr val="002060"/>
                  </a:solidFill>
                  <a:latin typeface="Calibri" pitchFamily="34" charset="0"/>
                  <a:cs typeface="Arial" charset="0"/>
                </a:rPr>
                <a:t>2021</a:t>
              </a:r>
              <a:endParaRPr lang="zh-CN" altLang="zh-CN" sz="11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522" name="Textfeld 115"/>
            <p:cNvSpPr txBox="1">
              <a:spLocks noChangeArrowheads="1"/>
            </p:cNvSpPr>
            <p:nvPr/>
          </p:nvSpPr>
          <p:spPr bwMode="auto">
            <a:xfrm>
              <a:off x="7183148" y="1246672"/>
              <a:ext cx="510540" cy="2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1400" b="1">
                  <a:solidFill>
                    <a:srgbClr val="002060"/>
                  </a:solidFill>
                  <a:latin typeface="宋体" charset="-122"/>
                  <a:cs typeface="Arial" charset="0"/>
                </a:rPr>
                <a:t>2017</a:t>
              </a:r>
              <a:endParaRPr lang="zh-CN" altLang="zh-CN" sz="1100">
                <a:latin typeface="宋体" charset="-122"/>
                <a:cs typeface="Arial" charset="0"/>
              </a:endParaRPr>
            </a:p>
          </p:txBody>
        </p:sp>
        <p:sp>
          <p:nvSpPr>
            <p:cNvPr id="20523" name="Textfeld 138"/>
            <p:cNvSpPr txBox="1">
              <a:spLocks noChangeArrowheads="1"/>
            </p:cNvSpPr>
            <p:nvPr/>
          </p:nvSpPr>
          <p:spPr bwMode="auto">
            <a:xfrm>
              <a:off x="1248785" y="2627385"/>
              <a:ext cx="522605" cy="2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1400" b="1">
                  <a:solidFill>
                    <a:srgbClr val="E46C0A"/>
                  </a:solidFill>
                  <a:latin typeface="宋体" charset="-122"/>
                  <a:cs typeface="Arial" charset="0"/>
                </a:rPr>
                <a:t>2006</a:t>
              </a:r>
              <a:endParaRPr lang="zh-CN" altLang="zh-CN" sz="1100">
                <a:latin typeface="宋体" charset="-122"/>
                <a:cs typeface="Arial" charset="0"/>
              </a:endParaRPr>
            </a:p>
          </p:txBody>
        </p:sp>
        <p:sp>
          <p:nvSpPr>
            <p:cNvPr id="20524" name="Textfeld 155"/>
            <p:cNvSpPr txBox="1">
              <a:spLocks noChangeArrowheads="1"/>
            </p:cNvSpPr>
            <p:nvPr/>
          </p:nvSpPr>
          <p:spPr bwMode="auto">
            <a:xfrm>
              <a:off x="6940995" y="258520"/>
              <a:ext cx="603250" cy="2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1400" b="1">
                  <a:solidFill>
                    <a:srgbClr val="ED7D31"/>
                  </a:solidFill>
                  <a:latin typeface="宋体" charset="-122"/>
                  <a:cs typeface="Arial" charset="0"/>
                </a:rPr>
                <a:t>2015</a:t>
              </a:r>
              <a:endParaRPr lang="zh-CN" altLang="zh-CN" sz="1100">
                <a:latin typeface="宋体" charset="-122"/>
                <a:cs typeface="Arial" charset="0"/>
              </a:endParaRPr>
            </a:p>
          </p:txBody>
        </p:sp>
        <p:sp>
          <p:nvSpPr>
            <p:cNvPr id="20525" name="Textfeld 158"/>
            <p:cNvSpPr txBox="1">
              <a:spLocks noChangeArrowheads="1"/>
            </p:cNvSpPr>
            <p:nvPr/>
          </p:nvSpPr>
          <p:spPr bwMode="auto">
            <a:xfrm>
              <a:off x="1394925" y="1649087"/>
              <a:ext cx="523240" cy="2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1400" b="1">
                  <a:solidFill>
                    <a:srgbClr val="203864"/>
                  </a:solidFill>
                  <a:latin typeface="宋体" charset="-122"/>
                  <a:cs typeface="Arial" charset="0"/>
                </a:rPr>
                <a:t>2005</a:t>
              </a:r>
              <a:endParaRPr lang="zh-CN" altLang="zh-CN" sz="1100">
                <a:latin typeface="宋体" charset="-122"/>
                <a:cs typeface="Arial" charset="0"/>
              </a:endParaRPr>
            </a:p>
          </p:txBody>
        </p:sp>
        <p:grpSp>
          <p:nvGrpSpPr>
            <p:cNvPr id="20526" name="Gruppieren 511"/>
            <p:cNvGrpSpPr>
              <a:grpSpLocks/>
            </p:cNvGrpSpPr>
            <p:nvPr/>
          </p:nvGrpSpPr>
          <p:grpSpPr bwMode="auto">
            <a:xfrm>
              <a:off x="4714275" y="2269947"/>
              <a:ext cx="2458725" cy="91440"/>
              <a:chOff x="3431535" y="2888434"/>
              <a:chExt cx="2459074" cy="91628"/>
            </a:xfrm>
          </p:grpSpPr>
          <p:sp>
            <p:nvSpPr>
              <p:cNvPr id="84" name="Ellipse 512"/>
              <p:cNvSpPr>
                <a:spLocks noChangeAspect="1"/>
              </p:cNvSpPr>
              <p:nvPr/>
            </p:nvSpPr>
            <p:spPr>
              <a:xfrm rot="16200000">
                <a:off x="3431828" y="2887932"/>
                <a:ext cx="91453" cy="91665"/>
              </a:xfrm>
              <a:prstGeom prst="ellipse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85" name="Gerader Verbinder 513"/>
              <p:cNvCxnSpPr/>
              <p:nvPr/>
            </p:nvCxnSpPr>
            <p:spPr>
              <a:xfrm flipV="1">
                <a:off x="3510293" y="2934428"/>
                <a:ext cx="2380283" cy="0"/>
              </a:xfrm>
              <a:prstGeom prst="line">
                <a:avLst/>
              </a:prstGeom>
              <a:ln w="19050">
                <a:solidFill>
                  <a:srgbClr val="E46C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27" name="Gruppieren 514"/>
            <p:cNvGrpSpPr>
              <a:grpSpLocks/>
            </p:cNvGrpSpPr>
            <p:nvPr/>
          </p:nvGrpSpPr>
          <p:grpSpPr bwMode="auto">
            <a:xfrm>
              <a:off x="3095275" y="1068273"/>
              <a:ext cx="574924" cy="871593"/>
              <a:chOff x="5221157" y="1416584"/>
              <a:chExt cx="575113" cy="871733"/>
            </a:xfrm>
          </p:grpSpPr>
          <p:pic>
            <p:nvPicPr>
              <p:cNvPr id="20560" name="Grafik 515" descr="Welt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21157" y="1416584"/>
                <a:ext cx="575113" cy="557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1" name="Textfeld 167"/>
              <p:cNvSpPr txBox="1">
                <a:spLocks noChangeArrowheads="1"/>
              </p:cNvSpPr>
              <p:nvPr/>
            </p:nvSpPr>
            <p:spPr bwMode="auto">
              <a:xfrm>
                <a:off x="5226239" y="1860962"/>
                <a:ext cx="556895" cy="427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altLang="zh-CN" sz="1400" b="1">
                    <a:solidFill>
                      <a:srgbClr val="E46C0A"/>
                    </a:solidFill>
                    <a:latin typeface="Calibri" pitchFamily="34" charset="0"/>
                    <a:cs typeface="Arial" charset="0"/>
                  </a:rPr>
                  <a:t>9001</a:t>
                </a:r>
                <a:endParaRPr lang="zh-CN" altLang="zh-CN" sz="1100"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38" name="Ellipse 517"/>
            <p:cNvSpPr/>
            <p:nvPr/>
          </p:nvSpPr>
          <p:spPr>
            <a:xfrm>
              <a:off x="3056658" y="1204796"/>
              <a:ext cx="635525" cy="285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29" name="Textfeld 168"/>
            <p:cNvSpPr txBox="1">
              <a:spLocks noChangeArrowheads="1"/>
            </p:cNvSpPr>
            <p:nvPr/>
          </p:nvSpPr>
          <p:spPr bwMode="auto">
            <a:xfrm>
              <a:off x="3020818" y="1136501"/>
              <a:ext cx="738505" cy="40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2400" b="1">
                  <a:solidFill>
                    <a:srgbClr val="E46C0A"/>
                  </a:solidFill>
                  <a:latin typeface="Calibri" pitchFamily="34" charset="0"/>
                  <a:cs typeface="Arial" charset="0"/>
                </a:rPr>
                <a:t>ISO</a:t>
              </a:r>
              <a:endParaRPr lang="zh-CN" altLang="zh-CN" sz="11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0530" name="Gruppieren 519"/>
            <p:cNvGrpSpPr>
              <a:grpSpLocks/>
            </p:cNvGrpSpPr>
            <p:nvPr/>
          </p:nvGrpSpPr>
          <p:grpSpPr bwMode="auto">
            <a:xfrm flipH="1">
              <a:off x="1920032" y="963365"/>
              <a:ext cx="2430772" cy="91440"/>
              <a:chOff x="485588" y="1130337"/>
              <a:chExt cx="2431382" cy="91628"/>
            </a:xfrm>
          </p:grpSpPr>
          <p:sp>
            <p:nvSpPr>
              <p:cNvPr id="80" name="Ellipse 520"/>
              <p:cNvSpPr>
                <a:spLocks noChangeAspect="1"/>
              </p:cNvSpPr>
              <p:nvPr/>
            </p:nvSpPr>
            <p:spPr>
              <a:xfrm rot="16200000">
                <a:off x="484968" y="1130267"/>
                <a:ext cx="92778" cy="91675"/>
              </a:xfrm>
              <a:prstGeom prst="ellipse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81" name="Gerader Verbinder 521"/>
              <p:cNvCxnSpPr/>
              <p:nvPr/>
            </p:nvCxnSpPr>
            <p:spPr>
              <a:xfrm flipV="1">
                <a:off x="564098" y="1176105"/>
                <a:ext cx="2353343" cy="0"/>
              </a:xfrm>
              <a:prstGeom prst="line">
                <a:avLst/>
              </a:prstGeom>
              <a:ln w="19050">
                <a:solidFill>
                  <a:srgbClr val="E46C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31" name="Textfeld 215"/>
            <p:cNvSpPr txBox="1">
              <a:spLocks noChangeArrowheads="1"/>
            </p:cNvSpPr>
            <p:nvPr/>
          </p:nvSpPr>
          <p:spPr bwMode="auto">
            <a:xfrm>
              <a:off x="1282784" y="849827"/>
              <a:ext cx="465455" cy="2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1400" b="1">
                  <a:solidFill>
                    <a:srgbClr val="E46C0A"/>
                  </a:solidFill>
                  <a:latin typeface="宋体" charset="-122"/>
                  <a:cs typeface="Arial" charset="0"/>
                </a:rPr>
                <a:t>2004</a:t>
              </a:r>
              <a:endParaRPr lang="zh-CN" altLang="zh-CN" sz="1100">
                <a:latin typeface="宋体" charset="-122"/>
                <a:cs typeface="Arial" charset="0"/>
              </a:endParaRPr>
            </a:p>
          </p:txBody>
        </p:sp>
        <p:sp>
          <p:nvSpPr>
            <p:cNvPr id="20532" name="Textfeld 143"/>
            <p:cNvSpPr txBox="1">
              <a:spLocks noChangeArrowheads="1"/>
            </p:cNvSpPr>
            <p:nvPr/>
          </p:nvSpPr>
          <p:spPr bwMode="auto">
            <a:xfrm>
              <a:off x="1783490" y="413784"/>
              <a:ext cx="2408373" cy="46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zh-CN" altLang="en-US" sz="1400" b="1">
                  <a:ea typeface="微软雅黑" pitchFamily="34" charset="-122"/>
                </a:rPr>
                <a:t>凯特电子于深圳布吉成立，</a:t>
              </a:r>
              <a:r>
                <a:rPr lang="zh-CN" alt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专注于铝电解电容器的研发与制造</a:t>
              </a:r>
              <a:endParaRPr lang="zh-CN" altLang="en-US" sz="1400" b="1">
                <a:ea typeface="微软雅黑" pitchFamily="34" charset="-122"/>
              </a:endParaRPr>
            </a:p>
          </p:txBody>
        </p:sp>
        <p:sp>
          <p:nvSpPr>
            <p:cNvPr id="20533" name="Textfeld 165"/>
            <p:cNvSpPr txBox="1">
              <a:spLocks noChangeArrowheads="1"/>
            </p:cNvSpPr>
            <p:nvPr/>
          </p:nvSpPr>
          <p:spPr bwMode="auto">
            <a:xfrm>
              <a:off x="1806305" y="1123984"/>
              <a:ext cx="2373630" cy="2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altLang="en-US" sz="1400" b="1">
                  <a:solidFill>
                    <a:srgbClr val="000000"/>
                  </a:solidFill>
                  <a:latin typeface="宋体" charset="-122"/>
                  <a:cs typeface="Arial" charset="0"/>
                </a:rPr>
                <a:t>通过</a:t>
              </a:r>
              <a:r>
                <a:rPr lang="en-US" altLang="zh-CN" sz="1400" b="1">
                  <a:solidFill>
                    <a:srgbClr val="000000"/>
                  </a:solidFill>
                  <a:latin typeface="宋体" charset="-122"/>
                  <a:cs typeface="Arial" charset="0"/>
                </a:rPr>
                <a:t>ISO 9001</a:t>
              </a:r>
              <a:r>
                <a:rPr lang="zh-CN" altLang="en-US" sz="1400" b="1">
                  <a:solidFill>
                    <a:srgbClr val="000000"/>
                  </a:solidFill>
                  <a:latin typeface="宋体" charset="-122"/>
                  <a:cs typeface="Arial" charset="0"/>
                </a:rPr>
                <a:t>认证</a:t>
              </a:r>
              <a:endParaRPr lang="zh-CN" altLang="en-US" sz="1400" b="1">
                <a:latin typeface="宋体" charset="-122"/>
                <a:cs typeface="Arial" charset="0"/>
              </a:endParaRPr>
            </a:p>
          </p:txBody>
        </p:sp>
        <p:sp>
          <p:nvSpPr>
            <p:cNvPr id="44" name="Freihandform: Form 529"/>
            <p:cNvSpPr/>
            <p:nvPr/>
          </p:nvSpPr>
          <p:spPr>
            <a:xfrm rot="3598861">
              <a:off x="1816840" y="2120237"/>
              <a:ext cx="506587" cy="397833"/>
            </a:xfrm>
            <a:custGeom>
              <a:avLst/>
              <a:gdLst>
                <a:gd name="connsiteX0" fmla="*/ 673067 w 1438067"/>
                <a:gd name="connsiteY0" fmla="*/ 617394 h 1131049"/>
                <a:gd name="connsiteX1" fmla="*/ 1029792 w 1438067"/>
                <a:gd name="connsiteY1" fmla="*/ 0 h 1131049"/>
                <a:gd name="connsiteX2" fmla="*/ 1171901 w 1438067"/>
                <a:gd name="connsiteY2" fmla="*/ 79373 h 1131049"/>
                <a:gd name="connsiteX3" fmla="*/ 1438067 w 1438067"/>
                <a:gd name="connsiteY3" fmla="*/ 581554 h 1131049"/>
                <a:gd name="connsiteX4" fmla="*/ 1380803 w 1438067"/>
                <a:gd name="connsiteY4" fmla="*/ 680662 h 1131049"/>
                <a:gd name="connsiteX5" fmla="*/ 804921 w 1438067"/>
                <a:gd name="connsiteY5" fmla="*/ 690841 h 1131049"/>
                <a:gd name="connsiteX6" fmla="*/ 673067 w 1438067"/>
                <a:gd name="connsiteY6" fmla="*/ 617394 h 1131049"/>
                <a:gd name="connsiteX7" fmla="*/ 770751 w 1438067"/>
                <a:gd name="connsiteY7" fmla="*/ 237465 h 1131049"/>
                <a:gd name="connsiteX8" fmla="*/ 786106 w 1438067"/>
                <a:gd name="connsiteY8" fmla="*/ 231104 h 1131049"/>
                <a:gd name="connsiteX9" fmla="*/ 843025 w 1438067"/>
                <a:gd name="connsiteY9" fmla="*/ 235971 h 1131049"/>
                <a:gd name="connsiteX10" fmla="*/ 762896 w 1438067"/>
                <a:gd name="connsiteY10" fmla="*/ 366945 h 1131049"/>
                <a:gd name="connsiteX11" fmla="*/ 764390 w 1438067"/>
                <a:gd name="connsiteY11" fmla="*/ 252820 h 1131049"/>
                <a:gd name="connsiteX12" fmla="*/ 770751 w 1438067"/>
                <a:gd name="connsiteY12" fmla="*/ 237465 h 1131049"/>
                <a:gd name="connsiteX13" fmla="*/ 493513 w 1438067"/>
                <a:gd name="connsiteY13" fmla="*/ 481561 h 1131049"/>
                <a:gd name="connsiteX14" fmla="*/ 509967 w 1438067"/>
                <a:gd name="connsiteY14" fmla="*/ 543050 h 1131049"/>
                <a:gd name="connsiteX15" fmla="*/ 571456 w 1438067"/>
                <a:gd name="connsiteY15" fmla="*/ 526596 h 1131049"/>
                <a:gd name="connsiteX16" fmla="*/ 555002 w 1438067"/>
                <a:gd name="connsiteY16" fmla="*/ 465107 h 1131049"/>
                <a:gd name="connsiteX17" fmla="*/ 493513 w 1438067"/>
                <a:gd name="connsiteY17" fmla="*/ 481561 h 1131049"/>
                <a:gd name="connsiteX18" fmla="*/ 432966 w 1438067"/>
                <a:gd name="connsiteY18" fmla="*/ 586352 h 1131049"/>
                <a:gd name="connsiteX19" fmla="*/ 449420 w 1438067"/>
                <a:gd name="connsiteY19" fmla="*/ 647841 h 1131049"/>
                <a:gd name="connsiteX20" fmla="*/ 510909 w 1438067"/>
                <a:gd name="connsiteY20" fmla="*/ 631386 h 1131049"/>
                <a:gd name="connsiteX21" fmla="*/ 494455 w 1438067"/>
                <a:gd name="connsiteY21" fmla="*/ 569898 h 1131049"/>
                <a:gd name="connsiteX22" fmla="*/ 432966 w 1438067"/>
                <a:gd name="connsiteY22" fmla="*/ 586352 h 1131049"/>
                <a:gd name="connsiteX23" fmla="*/ 372418 w 1438067"/>
                <a:gd name="connsiteY23" fmla="*/ 691143 h 1131049"/>
                <a:gd name="connsiteX24" fmla="*/ 388872 w 1438067"/>
                <a:gd name="connsiteY24" fmla="*/ 752632 h 1131049"/>
                <a:gd name="connsiteX25" fmla="*/ 450361 w 1438067"/>
                <a:gd name="connsiteY25" fmla="*/ 736178 h 1131049"/>
                <a:gd name="connsiteX26" fmla="*/ 433907 w 1438067"/>
                <a:gd name="connsiteY26" fmla="*/ 674689 h 1131049"/>
                <a:gd name="connsiteX27" fmla="*/ 372418 w 1438067"/>
                <a:gd name="connsiteY27" fmla="*/ 691143 h 1131049"/>
                <a:gd name="connsiteX28" fmla="*/ 311870 w 1438067"/>
                <a:gd name="connsiteY28" fmla="*/ 795935 h 1131049"/>
                <a:gd name="connsiteX29" fmla="*/ 328324 w 1438067"/>
                <a:gd name="connsiteY29" fmla="*/ 857424 h 1131049"/>
                <a:gd name="connsiteX30" fmla="*/ 389813 w 1438067"/>
                <a:gd name="connsiteY30" fmla="*/ 840970 h 1131049"/>
                <a:gd name="connsiteX31" fmla="*/ 373359 w 1438067"/>
                <a:gd name="connsiteY31" fmla="*/ 779481 h 1131049"/>
                <a:gd name="connsiteX32" fmla="*/ 311870 w 1438067"/>
                <a:gd name="connsiteY32" fmla="*/ 795935 h 1131049"/>
                <a:gd name="connsiteX33" fmla="*/ 251323 w 1438067"/>
                <a:gd name="connsiteY33" fmla="*/ 900726 h 1131049"/>
                <a:gd name="connsiteX34" fmla="*/ 267777 w 1438067"/>
                <a:gd name="connsiteY34" fmla="*/ 962215 h 1131049"/>
                <a:gd name="connsiteX35" fmla="*/ 329266 w 1438067"/>
                <a:gd name="connsiteY35" fmla="*/ 945761 h 1131049"/>
                <a:gd name="connsiteX36" fmla="*/ 312812 w 1438067"/>
                <a:gd name="connsiteY36" fmla="*/ 884272 h 1131049"/>
                <a:gd name="connsiteX37" fmla="*/ 251323 w 1438067"/>
                <a:gd name="connsiteY37" fmla="*/ 900726 h 1131049"/>
                <a:gd name="connsiteX38" fmla="*/ 190775 w 1438067"/>
                <a:gd name="connsiteY38" fmla="*/ 1005518 h 1131049"/>
                <a:gd name="connsiteX39" fmla="*/ 207229 w 1438067"/>
                <a:gd name="connsiteY39" fmla="*/ 1067007 h 1131049"/>
                <a:gd name="connsiteX40" fmla="*/ 268718 w 1438067"/>
                <a:gd name="connsiteY40" fmla="*/ 1050553 h 1131049"/>
                <a:gd name="connsiteX41" fmla="*/ 252264 w 1438067"/>
                <a:gd name="connsiteY41" fmla="*/ 989064 h 1131049"/>
                <a:gd name="connsiteX42" fmla="*/ 190775 w 1438067"/>
                <a:gd name="connsiteY42" fmla="*/ 1005518 h 1131049"/>
                <a:gd name="connsiteX43" fmla="*/ 137481 w 1438067"/>
                <a:gd name="connsiteY43" fmla="*/ 960435 h 1131049"/>
                <a:gd name="connsiteX44" fmla="*/ 427839 w 1438067"/>
                <a:gd name="connsiteY44" fmla="*/ 457905 h 1131049"/>
                <a:gd name="connsiteX45" fmla="*/ 583181 w 1438067"/>
                <a:gd name="connsiteY45" fmla="*/ 416336 h 1131049"/>
                <a:gd name="connsiteX46" fmla="*/ 624750 w 1438067"/>
                <a:gd name="connsiteY46" fmla="*/ 571678 h 1131049"/>
                <a:gd name="connsiteX47" fmla="*/ 334392 w 1438067"/>
                <a:gd name="connsiteY47" fmla="*/ 1074209 h 1131049"/>
                <a:gd name="connsiteX48" fmla="*/ 179050 w 1438067"/>
                <a:gd name="connsiteY48" fmla="*/ 1115777 h 1131049"/>
                <a:gd name="connsiteX49" fmla="*/ 137481 w 1438067"/>
                <a:gd name="connsiteY49" fmla="*/ 960435 h 1131049"/>
                <a:gd name="connsiteX50" fmla="*/ 513532 w 1438067"/>
                <a:gd name="connsiteY50" fmla="*/ 189681 h 1131049"/>
                <a:gd name="connsiteX51" fmla="*/ 525255 w 1438067"/>
                <a:gd name="connsiteY51" fmla="*/ 177900 h 1131049"/>
                <a:gd name="connsiteX52" fmla="*/ 605421 w 1438067"/>
                <a:gd name="connsiteY52" fmla="*/ 144465 h 1131049"/>
                <a:gd name="connsiteX53" fmla="*/ 633823 w 1438067"/>
                <a:gd name="connsiteY53" fmla="*/ 156148 h 1131049"/>
                <a:gd name="connsiteX54" fmla="*/ 667258 w 1438067"/>
                <a:gd name="connsiteY54" fmla="*/ 236314 h 1131049"/>
                <a:gd name="connsiteX55" fmla="*/ 655575 w 1438067"/>
                <a:gd name="connsiteY55" fmla="*/ 264716 h 1131049"/>
                <a:gd name="connsiteX56" fmla="*/ 575409 w 1438067"/>
                <a:gd name="connsiteY56" fmla="*/ 298151 h 1131049"/>
                <a:gd name="connsiteX57" fmla="*/ 547007 w 1438067"/>
                <a:gd name="connsiteY57" fmla="*/ 286468 h 1131049"/>
                <a:gd name="connsiteX58" fmla="*/ 513572 w 1438067"/>
                <a:gd name="connsiteY58" fmla="*/ 206302 h 1131049"/>
                <a:gd name="connsiteX59" fmla="*/ 513532 w 1438067"/>
                <a:gd name="connsiteY59" fmla="*/ 189681 h 1131049"/>
                <a:gd name="connsiteX60" fmla="*/ 329675 w 1438067"/>
                <a:gd name="connsiteY60" fmla="*/ 298447 h 1131049"/>
                <a:gd name="connsiteX61" fmla="*/ 394763 w 1438067"/>
                <a:gd name="connsiteY61" fmla="*/ 240932 h 1131049"/>
                <a:gd name="connsiteX62" fmla="*/ 425416 w 1438067"/>
                <a:gd name="connsiteY62" fmla="*/ 242825 h 1131049"/>
                <a:gd name="connsiteX63" fmla="*/ 482931 w 1438067"/>
                <a:gd name="connsiteY63" fmla="*/ 307914 h 1131049"/>
                <a:gd name="connsiteX64" fmla="*/ 481037 w 1438067"/>
                <a:gd name="connsiteY64" fmla="*/ 338567 h 1131049"/>
                <a:gd name="connsiteX65" fmla="*/ 415949 w 1438067"/>
                <a:gd name="connsiteY65" fmla="*/ 396081 h 1131049"/>
                <a:gd name="connsiteX66" fmla="*/ 385296 w 1438067"/>
                <a:gd name="connsiteY66" fmla="*/ 394188 h 1131049"/>
                <a:gd name="connsiteX67" fmla="*/ 327781 w 1438067"/>
                <a:gd name="connsiteY67" fmla="*/ 329099 h 1131049"/>
                <a:gd name="connsiteX68" fmla="*/ 329675 w 1438067"/>
                <a:gd name="connsiteY68" fmla="*/ 298447 h 1131049"/>
                <a:gd name="connsiteX69" fmla="*/ 2916 w 1438067"/>
                <a:gd name="connsiteY69" fmla="*/ 828728 h 1131049"/>
                <a:gd name="connsiteX70" fmla="*/ 46371 w 1438067"/>
                <a:gd name="connsiteY70" fmla="*/ 753520 h 1131049"/>
                <a:gd name="connsiteX71" fmla="*/ 76038 w 1438067"/>
                <a:gd name="connsiteY71" fmla="*/ 745581 h 1131049"/>
                <a:gd name="connsiteX72" fmla="*/ 151246 w 1438067"/>
                <a:gd name="connsiteY72" fmla="*/ 789036 h 1131049"/>
                <a:gd name="connsiteX73" fmla="*/ 159184 w 1438067"/>
                <a:gd name="connsiteY73" fmla="*/ 818703 h 1131049"/>
                <a:gd name="connsiteX74" fmla="*/ 115730 w 1438067"/>
                <a:gd name="connsiteY74" fmla="*/ 893911 h 1131049"/>
                <a:gd name="connsiteX75" fmla="*/ 86063 w 1438067"/>
                <a:gd name="connsiteY75" fmla="*/ 901850 h 1131049"/>
                <a:gd name="connsiteX76" fmla="*/ 10855 w 1438067"/>
                <a:gd name="connsiteY76" fmla="*/ 858395 h 1131049"/>
                <a:gd name="connsiteX77" fmla="*/ 2916 w 1438067"/>
                <a:gd name="connsiteY77" fmla="*/ 828728 h 1131049"/>
                <a:gd name="connsiteX78" fmla="*/ 201228 w 1438067"/>
                <a:gd name="connsiteY78" fmla="*/ 485502 h 1131049"/>
                <a:gd name="connsiteX79" fmla="*/ 244682 w 1438067"/>
                <a:gd name="connsiteY79" fmla="*/ 410295 h 1131049"/>
                <a:gd name="connsiteX80" fmla="*/ 274350 w 1438067"/>
                <a:gd name="connsiteY80" fmla="*/ 402356 h 1131049"/>
                <a:gd name="connsiteX81" fmla="*/ 349557 w 1438067"/>
                <a:gd name="connsiteY81" fmla="*/ 445810 h 1131049"/>
                <a:gd name="connsiteX82" fmla="*/ 357496 w 1438067"/>
                <a:gd name="connsiteY82" fmla="*/ 475477 h 1131049"/>
                <a:gd name="connsiteX83" fmla="*/ 314042 w 1438067"/>
                <a:gd name="connsiteY83" fmla="*/ 550685 h 1131049"/>
                <a:gd name="connsiteX84" fmla="*/ 284375 w 1438067"/>
                <a:gd name="connsiteY84" fmla="*/ 558624 h 1131049"/>
                <a:gd name="connsiteX85" fmla="*/ 209167 w 1438067"/>
                <a:gd name="connsiteY85" fmla="*/ 515170 h 1131049"/>
                <a:gd name="connsiteX86" fmla="*/ 201228 w 1438067"/>
                <a:gd name="connsiteY86" fmla="*/ 485502 h 1131049"/>
                <a:gd name="connsiteX87" fmla="*/ 102072 w 1438067"/>
                <a:gd name="connsiteY87" fmla="*/ 657115 h 1131049"/>
                <a:gd name="connsiteX88" fmla="*/ 145526 w 1438067"/>
                <a:gd name="connsiteY88" fmla="*/ 581907 h 1131049"/>
                <a:gd name="connsiteX89" fmla="*/ 175193 w 1438067"/>
                <a:gd name="connsiteY89" fmla="*/ 573968 h 1131049"/>
                <a:gd name="connsiteX90" fmla="*/ 250401 w 1438067"/>
                <a:gd name="connsiteY90" fmla="*/ 617423 h 1131049"/>
                <a:gd name="connsiteX91" fmla="*/ 258340 w 1438067"/>
                <a:gd name="connsiteY91" fmla="*/ 647090 h 1131049"/>
                <a:gd name="connsiteX92" fmla="*/ 214885 w 1438067"/>
                <a:gd name="connsiteY92" fmla="*/ 722298 h 1131049"/>
                <a:gd name="connsiteX93" fmla="*/ 185218 w 1438067"/>
                <a:gd name="connsiteY93" fmla="*/ 730236 h 1131049"/>
                <a:gd name="connsiteX94" fmla="*/ 110010 w 1438067"/>
                <a:gd name="connsiteY94" fmla="*/ 686782 h 1131049"/>
                <a:gd name="connsiteX95" fmla="*/ 102072 w 1438067"/>
                <a:gd name="connsiteY95" fmla="*/ 657115 h 113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438067" h="1131049">
                  <a:moveTo>
                    <a:pt x="673067" y="617394"/>
                  </a:moveTo>
                  <a:lnTo>
                    <a:pt x="1029792" y="0"/>
                  </a:lnTo>
                  <a:cubicBezTo>
                    <a:pt x="1077162" y="26457"/>
                    <a:pt x="1124532" y="52916"/>
                    <a:pt x="1171901" y="79373"/>
                  </a:cubicBezTo>
                  <a:cubicBezTo>
                    <a:pt x="1102046" y="289202"/>
                    <a:pt x="1299616" y="429201"/>
                    <a:pt x="1438067" y="581554"/>
                  </a:cubicBezTo>
                  <a:lnTo>
                    <a:pt x="1380803" y="680662"/>
                  </a:lnTo>
                  <a:cubicBezTo>
                    <a:pt x="1203474" y="635055"/>
                    <a:pt x="1003538" y="524404"/>
                    <a:pt x="804921" y="690841"/>
                  </a:cubicBezTo>
                  <a:cubicBezTo>
                    <a:pt x="761365" y="665675"/>
                    <a:pt x="716623" y="642561"/>
                    <a:pt x="673067" y="617394"/>
                  </a:cubicBezTo>
                  <a:close/>
                  <a:moveTo>
                    <a:pt x="770751" y="237465"/>
                  </a:moveTo>
                  <a:cubicBezTo>
                    <a:pt x="774681" y="233535"/>
                    <a:pt x="780109" y="231104"/>
                    <a:pt x="786106" y="231104"/>
                  </a:cubicBezTo>
                  <a:lnTo>
                    <a:pt x="843025" y="235971"/>
                  </a:lnTo>
                  <a:cubicBezTo>
                    <a:pt x="838312" y="245242"/>
                    <a:pt x="774889" y="366945"/>
                    <a:pt x="762896" y="366945"/>
                  </a:cubicBezTo>
                  <a:lnTo>
                    <a:pt x="764390" y="252820"/>
                  </a:lnTo>
                  <a:cubicBezTo>
                    <a:pt x="764390" y="246823"/>
                    <a:pt x="766821" y="241394"/>
                    <a:pt x="770751" y="237465"/>
                  </a:cubicBezTo>
                  <a:close/>
                  <a:moveTo>
                    <a:pt x="493513" y="481561"/>
                  </a:moveTo>
                  <a:cubicBezTo>
                    <a:pt x="481077" y="503085"/>
                    <a:pt x="488444" y="530614"/>
                    <a:pt x="509967" y="543050"/>
                  </a:cubicBezTo>
                  <a:cubicBezTo>
                    <a:pt x="531491" y="555486"/>
                    <a:pt x="559020" y="548119"/>
                    <a:pt x="571456" y="526596"/>
                  </a:cubicBezTo>
                  <a:cubicBezTo>
                    <a:pt x="583892" y="505072"/>
                    <a:pt x="576525" y="477543"/>
                    <a:pt x="555002" y="465107"/>
                  </a:cubicBezTo>
                  <a:cubicBezTo>
                    <a:pt x="533478" y="452671"/>
                    <a:pt x="505949" y="460037"/>
                    <a:pt x="493513" y="481561"/>
                  </a:cubicBezTo>
                  <a:close/>
                  <a:moveTo>
                    <a:pt x="432966" y="586352"/>
                  </a:moveTo>
                  <a:cubicBezTo>
                    <a:pt x="420530" y="607875"/>
                    <a:pt x="427896" y="635404"/>
                    <a:pt x="449420" y="647841"/>
                  </a:cubicBezTo>
                  <a:cubicBezTo>
                    <a:pt x="470943" y="660277"/>
                    <a:pt x="498473" y="652910"/>
                    <a:pt x="510909" y="631386"/>
                  </a:cubicBezTo>
                  <a:cubicBezTo>
                    <a:pt x="523345" y="609863"/>
                    <a:pt x="515978" y="582334"/>
                    <a:pt x="494455" y="569898"/>
                  </a:cubicBezTo>
                  <a:cubicBezTo>
                    <a:pt x="472931" y="557461"/>
                    <a:pt x="445402" y="564828"/>
                    <a:pt x="432966" y="586352"/>
                  </a:cubicBezTo>
                  <a:close/>
                  <a:moveTo>
                    <a:pt x="372418" y="691143"/>
                  </a:moveTo>
                  <a:cubicBezTo>
                    <a:pt x="359982" y="712667"/>
                    <a:pt x="367349" y="740196"/>
                    <a:pt x="388872" y="752632"/>
                  </a:cubicBezTo>
                  <a:cubicBezTo>
                    <a:pt x="410396" y="765068"/>
                    <a:pt x="437925" y="757702"/>
                    <a:pt x="450361" y="736178"/>
                  </a:cubicBezTo>
                  <a:cubicBezTo>
                    <a:pt x="462797" y="714654"/>
                    <a:pt x="455430" y="687125"/>
                    <a:pt x="433907" y="674689"/>
                  </a:cubicBezTo>
                  <a:cubicBezTo>
                    <a:pt x="412383" y="662253"/>
                    <a:pt x="384854" y="669620"/>
                    <a:pt x="372418" y="691143"/>
                  </a:cubicBezTo>
                  <a:close/>
                  <a:moveTo>
                    <a:pt x="311870" y="795935"/>
                  </a:moveTo>
                  <a:cubicBezTo>
                    <a:pt x="299434" y="817458"/>
                    <a:pt x="306801" y="844987"/>
                    <a:pt x="328324" y="857424"/>
                  </a:cubicBezTo>
                  <a:cubicBezTo>
                    <a:pt x="349848" y="869860"/>
                    <a:pt x="377377" y="862493"/>
                    <a:pt x="389813" y="840970"/>
                  </a:cubicBezTo>
                  <a:cubicBezTo>
                    <a:pt x="402249" y="819446"/>
                    <a:pt x="394883" y="791917"/>
                    <a:pt x="373359" y="779481"/>
                  </a:cubicBezTo>
                  <a:cubicBezTo>
                    <a:pt x="351836" y="767045"/>
                    <a:pt x="324306" y="774411"/>
                    <a:pt x="311870" y="795935"/>
                  </a:cubicBezTo>
                  <a:close/>
                  <a:moveTo>
                    <a:pt x="251323" y="900726"/>
                  </a:moveTo>
                  <a:cubicBezTo>
                    <a:pt x="238886" y="922250"/>
                    <a:pt x="246253" y="949779"/>
                    <a:pt x="267777" y="962215"/>
                  </a:cubicBezTo>
                  <a:cubicBezTo>
                    <a:pt x="289300" y="974651"/>
                    <a:pt x="316829" y="967285"/>
                    <a:pt x="329266" y="945761"/>
                  </a:cubicBezTo>
                  <a:cubicBezTo>
                    <a:pt x="341702" y="924238"/>
                    <a:pt x="334335" y="896708"/>
                    <a:pt x="312812" y="884272"/>
                  </a:cubicBezTo>
                  <a:cubicBezTo>
                    <a:pt x="291288" y="871836"/>
                    <a:pt x="263759" y="879203"/>
                    <a:pt x="251323" y="900726"/>
                  </a:cubicBezTo>
                  <a:close/>
                  <a:moveTo>
                    <a:pt x="190775" y="1005518"/>
                  </a:moveTo>
                  <a:cubicBezTo>
                    <a:pt x="178339" y="1027041"/>
                    <a:pt x="185705" y="1054571"/>
                    <a:pt x="207229" y="1067007"/>
                  </a:cubicBezTo>
                  <a:cubicBezTo>
                    <a:pt x="228753" y="1079443"/>
                    <a:pt x="256282" y="1072076"/>
                    <a:pt x="268718" y="1050553"/>
                  </a:cubicBezTo>
                  <a:cubicBezTo>
                    <a:pt x="281154" y="1029029"/>
                    <a:pt x="273787" y="1001500"/>
                    <a:pt x="252264" y="989064"/>
                  </a:cubicBezTo>
                  <a:cubicBezTo>
                    <a:pt x="230740" y="976628"/>
                    <a:pt x="203211" y="983994"/>
                    <a:pt x="190775" y="1005518"/>
                  </a:cubicBezTo>
                  <a:close/>
                  <a:moveTo>
                    <a:pt x="137481" y="960435"/>
                  </a:moveTo>
                  <a:lnTo>
                    <a:pt x="427839" y="457905"/>
                  </a:lnTo>
                  <a:cubicBezTo>
                    <a:pt x="459257" y="403530"/>
                    <a:pt x="528806" y="384919"/>
                    <a:pt x="583181" y="416336"/>
                  </a:cubicBezTo>
                  <a:cubicBezTo>
                    <a:pt x="637556" y="447754"/>
                    <a:pt x="656167" y="517303"/>
                    <a:pt x="624750" y="571678"/>
                  </a:cubicBezTo>
                  <a:lnTo>
                    <a:pt x="334392" y="1074209"/>
                  </a:lnTo>
                  <a:cubicBezTo>
                    <a:pt x="302974" y="1128584"/>
                    <a:pt x="233425" y="1147195"/>
                    <a:pt x="179050" y="1115777"/>
                  </a:cubicBezTo>
                  <a:cubicBezTo>
                    <a:pt x="124675" y="1084360"/>
                    <a:pt x="106064" y="1014810"/>
                    <a:pt x="137481" y="960435"/>
                  </a:cubicBezTo>
                  <a:close/>
                  <a:moveTo>
                    <a:pt x="513532" y="189681"/>
                  </a:moveTo>
                  <a:cubicBezTo>
                    <a:pt x="515646" y="184542"/>
                    <a:pt x="519721" y="180209"/>
                    <a:pt x="525255" y="177900"/>
                  </a:cubicBezTo>
                  <a:lnTo>
                    <a:pt x="605421" y="144465"/>
                  </a:lnTo>
                  <a:cubicBezTo>
                    <a:pt x="616490" y="139848"/>
                    <a:pt x="629206" y="145079"/>
                    <a:pt x="633823" y="156148"/>
                  </a:cubicBezTo>
                  <a:lnTo>
                    <a:pt x="667258" y="236314"/>
                  </a:lnTo>
                  <a:cubicBezTo>
                    <a:pt x="671875" y="247383"/>
                    <a:pt x="666644" y="260099"/>
                    <a:pt x="655575" y="264716"/>
                  </a:cubicBezTo>
                  <a:lnTo>
                    <a:pt x="575409" y="298151"/>
                  </a:lnTo>
                  <a:cubicBezTo>
                    <a:pt x="564341" y="302768"/>
                    <a:pt x="551624" y="297537"/>
                    <a:pt x="547007" y="286468"/>
                  </a:cubicBezTo>
                  <a:lnTo>
                    <a:pt x="513572" y="206302"/>
                  </a:lnTo>
                  <a:cubicBezTo>
                    <a:pt x="511264" y="200768"/>
                    <a:pt x="511417" y="194821"/>
                    <a:pt x="513532" y="189681"/>
                  </a:cubicBezTo>
                  <a:close/>
                  <a:moveTo>
                    <a:pt x="329675" y="298447"/>
                  </a:moveTo>
                  <a:lnTo>
                    <a:pt x="394763" y="240932"/>
                  </a:lnTo>
                  <a:cubicBezTo>
                    <a:pt x="403750" y="232990"/>
                    <a:pt x="417475" y="233838"/>
                    <a:pt x="425416" y="242825"/>
                  </a:cubicBezTo>
                  <a:lnTo>
                    <a:pt x="482931" y="307914"/>
                  </a:lnTo>
                  <a:cubicBezTo>
                    <a:pt x="490872" y="316901"/>
                    <a:pt x="490025" y="330625"/>
                    <a:pt x="481037" y="338567"/>
                  </a:cubicBezTo>
                  <a:lnTo>
                    <a:pt x="415949" y="396081"/>
                  </a:lnTo>
                  <a:cubicBezTo>
                    <a:pt x="406962" y="404023"/>
                    <a:pt x="393237" y="403175"/>
                    <a:pt x="385296" y="394188"/>
                  </a:cubicBezTo>
                  <a:lnTo>
                    <a:pt x="327781" y="329099"/>
                  </a:lnTo>
                  <a:cubicBezTo>
                    <a:pt x="319840" y="320112"/>
                    <a:pt x="320688" y="306388"/>
                    <a:pt x="329675" y="298447"/>
                  </a:cubicBezTo>
                  <a:close/>
                  <a:moveTo>
                    <a:pt x="2916" y="828728"/>
                  </a:moveTo>
                  <a:lnTo>
                    <a:pt x="46371" y="753520"/>
                  </a:lnTo>
                  <a:cubicBezTo>
                    <a:pt x="52371" y="743136"/>
                    <a:pt x="65654" y="739581"/>
                    <a:pt x="76038" y="745581"/>
                  </a:cubicBezTo>
                  <a:lnTo>
                    <a:pt x="151246" y="789036"/>
                  </a:lnTo>
                  <a:cubicBezTo>
                    <a:pt x="161630" y="795036"/>
                    <a:pt x="165184" y="808319"/>
                    <a:pt x="159184" y="818703"/>
                  </a:cubicBezTo>
                  <a:lnTo>
                    <a:pt x="115730" y="893911"/>
                  </a:lnTo>
                  <a:cubicBezTo>
                    <a:pt x="109730" y="904295"/>
                    <a:pt x="96447" y="907849"/>
                    <a:pt x="86063" y="901850"/>
                  </a:cubicBezTo>
                  <a:lnTo>
                    <a:pt x="10855" y="858395"/>
                  </a:lnTo>
                  <a:cubicBezTo>
                    <a:pt x="471" y="852395"/>
                    <a:pt x="-3084" y="839112"/>
                    <a:pt x="2916" y="828728"/>
                  </a:cubicBezTo>
                  <a:close/>
                  <a:moveTo>
                    <a:pt x="201228" y="485502"/>
                  </a:moveTo>
                  <a:lnTo>
                    <a:pt x="244682" y="410295"/>
                  </a:lnTo>
                  <a:cubicBezTo>
                    <a:pt x="250682" y="399910"/>
                    <a:pt x="263965" y="396356"/>
                    <a:pt x="274350" y="402356"/>
                  </a:cubicBezTo>
                  <a:lnTo>
                    <a:pt x="349557" y="445810"/>
                  </a:lnTo>
                  <a:cubicBezTo>
                    <a:pt x="359942" y="451810"/>
                    <a:pt x="363496" y="465093"/>
                    <a:pt x="357496" y="475477"/>
                  </a:cubicBezTo>
                  <a:lnTo>
                    <a:pt x="314042" y="550685"/>
                  </a:lnTo>
                  <a:cubicBezTo>
                    <a:pt x="308042" y="561069"/>
                    <a:pt x="294759" y="564624"/>
                    <a:pt x="284375" y="558624"/>
                  </a:cubicBezTo>
                  <a:lnTo>
                    <a:pt x="209167" y="515170"/>
                  </a:lnTo>
                  <a:cubicBezTo>
                    <a:pt x="198783" y="509170"/>
                    <a:pt x="195228" y="495887"/>
                    <a:pt x="201228" y="485502"/>
                  </a:cubicBezTo>
                  <a:close/>
                  <a:moveTo>
                    <a:pt x="102072" y="657115"/>
                  </a:moveTo>
                  <a:lnTo>
                    <a:pt x="145526" y="581907"/>
                  </a:lnTo>
                  <a:cubicBezTo>
                    <a:pt x="151526" y="571523"/>
                    <a:pt x="164809" y="567968"/>
                    <a:pt x="175193" y="573968"/>
                  </a:cubicBezTo>
                  <a:lnTo>
                    <a:pt x="250401" y="617423"/>
                  </a:lnTo>
                  <a:cubicBezTo>
                    <a:pt x="260785" y="623423"/>
                    <a:pt x="264340" y="636706"/>
                    <a:pt x="258340" y="647090"/>
                  </a:cubicBezTo>
                  <a:lnTo>
                    <a:pt x="214885" y="722298"/>
                  </a:lnTo>
                  <a:cubicBezTo>
                    <a:pt x="208885" y="732682"/>
                    <a:pt x="195602" y="736236"/>
                    <a:pt x="185218" y="730236"/>
                  </a:cubicBezTo>
                  <a:lnTo>
                    <a:pt x="110010" y="686782"/>
                  </a:lnTo>
                  <a:cubicBezTo>
                    <a:pt x="99626" y="680782"/>
                    <a:pt x="96072" y="667499"/>
                    <a:pt x="102072" y="657115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35" name="Textfeld 216"/>
            <p:cNvSpPr txBox="1">
              <a:spLocks noChangeArrowheads="1"/>
            </p:cNvSpPr>
            <p:nvPr/>
          </p:nvSpPr>
          <p:spPr bwMode="auto">
            <a:xfrm>
              <a:off x="1799239" y="2896315"/>
              <a:ext cx="2160905" cy="26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altLang="en-US" sz="1400" b="1">
                  <a:solidFill>
                    <a:srgbClr val="000000"/>
                  </a:solidFill>
                  <a:latin typeface="宋体" charset="-122"/>
                  <a:cs typeface="Arial" charset="0"/>
                </a:rPr>
                <a:t>通过</a:t>
              </a:r>
              <a:r>
                <a:rPr lang="en-US" altLang="zh-CN" sz="1400" b="1">
                  <a:solidFill>
                    <a:srgbClr val="000000"/>
                  </a:solidFill>
                  <a:latin typeface="宋体" charset="-122"/>
                  <a:cs typeface="Arial" charset="0"/>
                </a:rPr>
                <a:t>ISO 14000</a:t>
              </a:r>
              <a:r>
                <a:rPr lang="zh-CN" altLang="en-US" sz="1400" b="1">
                  <a:solidFill>
                    <a:srgbClr val="000000"/>
                  </a:solidFill>
                  <a:latin typeface="宋体" charset="-122"/>
                  <a:cs typeface="Arial" charset="0"/>
                </a:rPr>
                <a:t>认证</a:t>
              </a:r>
              <a:endParaRPr lang="zh-CN" altLang="en-US" sz="1400" b="1">
                <a:latin typeface="宋体" charset="-122"/>
                <a:cs typeface="Arial" charset="0"/>
              </a:endParaRPr>
            </a:p>
          </p:txBody>
        </p:sp>
        <p:sp>
          <p:nvSpPr>
            <p:cNvPr id="46" name="Freihandform: Form 531"/>
            <p:cNvSpPr/>
            <p:nvPr/>
          </p:nvSpPr>
          <p:spPr>
            <a:xfrm rot="8725571">
              <a:off x="2223727" y="4075011"/>
              <a:ext cx="573081" cy="433839"/>
            </a:xfrm>
            <a:custGeom>
              <a:avLst/>
              <a:gdLst>
                <a:gd name="connsiteX0" fmla="*/ 1225782 w 1647116"/>
                <a:gd name="connsiteY0" fmla="*/ 889420 h 1041999"/>
                <a:gd name="connsiteX1" fmla="*/ 1538207 w 1647116"/>
                <a:gd name="connsiteY1" fmla="*/ 570239 h 1041999"/>
                <a:gd name="connsiteX2" fmla="*/ 1647116 w 1647116"/>
                <a:gd name="connsiteY2" fmla="*/ 676844 h 1041999"/>
                <a:gd name="connsiteX3" fmla="*/ 1441272 w 1647116"/>
                <a:gd name="connsiteY3" fmla="*/ 884871 h 1041999"/>
                <a:gd name="connsiteX4" fmla="*/ 847769 w 1647116"/>
                <a:gd name="connsiteY4" fmla="*/ 887137 h 1041999"/>
                <a:gd name="connsiteX5" fmla="*/ 1344016 w 1647116"/>
                <a:gd name="connsiteY5" fmla="*/ 380159 h 1041999"/>
                <a:gd name="connsiteX6" fmla="*/ 1452926 w 1647116"/>
                <a:gd name="connsiteY6" fmla="*/ 486763 h 1041999"/>
                <a:gd name="connsiteX7" fmla="*/ 1061037 w 1647116"/>
                <a:gd name="connsiteY7" fmla="*/ 884856 h 1041999"/>
                <a:gd name="connsiteX8" fmla="*/ 620592 w 1647116"/>
                <a:gd name="connsiteY8" fmla="*/ 879054 h 1041999"/>
                <a:gd name="connsiteX9" fmla="*/ 617650 w 1647116"/>
                <a:gd name="connsiteY9" fmla="*/ 736032 h 1041999"/>
                <a:gd name="connsiteX10" fmla="*/ 1149826 w 1647116"/>
                <a:gd name="connsiteY10" fmla="*/ 190079 h 1041999"/>
                <a:gd name="connsiteX11" fmla="*/ 1258735 w 1647116"/>
                <a:gd name="connsiteY11" fmla="*/ 296683 h 1041999"/>
                <a:gd name="connsiteX12" fmla="*/ 695442 w 1647116"/>
                <a:gd name="connsiteY12" fmla="*/ 872157 h 1041999"/>
                <a:gd name="connsiteX13" fmla="*/ 314611 w 1647116"/>
                <a:gd name="connsiteY13" fmla="*/ 654888 h 1041999"/>
                <a:gd name="connsiteX14" fmla="*/ 955637 w 1647116"/>
                <a:gd name="connsiteY14" fmla="*/ 0 h 1041999"/>
                <a:gd name="connsiteX15" fmla="*/ 1064546 w 1647116"/>
                <a:gd name="connsiteY15" fmla="*/ 106605 h 1041999"/>
                <a:gd name="connsiteX16" fmla="*/ 541254 w 1647116"/>
                <a:gd name="connsiteY16" fmla="*/ 643482 h 1041999"/>
                <a:gd name="connsiteX17" fmla="*/ 0 w 1647116"/>
                <a:gd name="connsiteY17" fmla="*/ 762602 h 1041999"/>
                <a:gd name="connsiteX18" fmla="*/ 216982 w 1647116"/>
                <a:gd name="connsiteY18" fmla="*/ 645126 h 1041999"/>
                <a:gd name="connsiteX19" fmla="*/ 216982 w 1647116"/>
                <a:gd name="connsiteY19" fmla="*/ 714974 h 1041999"/>
                <a:gd name="connsiteX20" fmla="*/ 532895 w 1647116"/>
                <a:gd name="connsiteY20" fmla="*/ 714974 h 1041999"/>
                <a:gd name="connsiteX21" fmla="*/ 532895 w 1647116"/>
                <a:gd name="connsiteY21" fmla="*/ 714975 h 1041999"/>
                <a:gd name="connsiteX22" fmla="*/ 552045 w 1647116"/>
                <a:gd name="connsiteY22" fmla="*/ 714975 h 1041999"/>
                <a:gd name="connsiteX23" fmla="*/ 552045 w 1647116"/>
                <a:gd name="connsiteY23" fmla="*/ 948337 h 1041999"/>
                <a:gd name="connsiteX24" fmla="*/ 1399670 w 1647116"/>
                <a:gd name="connsiteY24" fmla="*/ 948337 h 1041999"/>
                <a:gd name="connsiteX25" fmla="*/ 1399670 w 1647116"/>
                <a:gd name="connsiteY25" fmla="*/ 1041999 h 1041999"/>
                <a:gd name="connsiteX26" fmla="*/ 458382 w 1647116"/>
                <a:gd name="connsiteY26" fmla="*/ 1041999 h 1041999"/>
                <a:gd name="connsiteX27" fmla="*/ 458382 w 1647116"/>
                <a:gd name="connsiteY27" fmla="*/ 948337 h 1041999"/>
                <a:gd name="connsiteX28" fmla="*/ 458383 w 1647116"/>
                <a:gd name="connsiteY28" fmla="*/ 948337 h 1041999"/>
                <a:gd name="connsiteX29" fmla="*/ 458383 w 1647116"/>
                <a:gd name="connsiteY29" fmla="*/ 808637 h 1041999"/>
                <a:gd name="connsiteX30" fmla="*/ 216982 w 1647116"/>
                <a:gd name="connsiteY30" fmla="*/ 808637 h 1041999"/>
                <a:gd name="connsiteX31" fmla="*/ 216982 w 1647116"/>
                <a:gd name="connsiteY31" fmla="*/ 880077 h 10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7116" h="1041999">
                  <a:moveTo>
                    <a:pt x="1225782" y="889420"/>
                  </a:moveTo>
                  <a:lnTo>
                    <a:pt x="1538207" y="570239"/>
                  </a:lnTo>
                  <a:lnTo>
                    <a:pt x="1647116" y="676844"/>
                  </a:lnTo>
                  <a:cubicBezTo>
                    <a:pt x="1577746" y="745446"/>
                    <a:pt x="1510643" y="816269"/>
                    <a:pt x="1441272" y="884871"/>
                  </a:cubicBezTo>
                  <a:close/>
                  <a:moveTo>
                    <a:pt x="847769" y="887137"/>
                  </a:moveTo>
                  <a:lnTo>
                    <a:pt x="1344016" y="380159"/>
                  </a:lnTo>
                  <a:lnTo>
                    <a:pt x="1452926" y="486763"/>
                  </a:lnTo>
                  <a:cubicBezTo>
                    <a:pt x="1320816" y="620974"/>
                    <a:pt x="1193147" y="750646"/>
                    <a:pt x="1061037" y="884856"/>
                  </a:cubicBezTo>
                  <a:close/>
                  <a:moveTo>
                    <a:pt x="620592" y="879054"/>
                  </a:moveTo>
                  <a:lnTo>
                    <a:pt x="617650" y="736032"/>
                  </a:lnTo>
                  <a:lnTo>
                    <a:pt x="1149826" y="190079"/>
                  </a:lnTo>
                  <a:lnTo>
                    <a:pt x="1258735" y="296683"/>
                  </a:lnTo>
                  <a:lnTo>
                    <a:pt x="695442" y="872157"/>
                  </a:lnTo>
                  <a:close/>
                  <a:moveTo>
                    <a:pt x="314611" y="654888"/>
                  </a:moveTo>
                  <a:lnTo>
                    <a:pt x="955637" y="0"/>
                  </a:lnTo>
                  <a:lnTo>
                    <a:pt x="1064546" y="106605"/>
                  </a:lnTo>
                  <a:lnTo>
                    <a:pt x="541254" y="643482"/>
                  </a:lnTo>
                  <a:close/>
                  <a:moveTo>
                    <a:pt x="0" y="762602"/>
                  </a:moveTo>
                  <a:lnTo>
                    <a:pt x="216982" y="645126"/>
                  </a:lnTo>
                  <a:lnTo>
                    <a:pt x="216982" y="714974"/>
                  </a:lnTo>
                  <a:lnTo>
                    <a:pt x="532895" y="714974"/>
                  </a:lnTo>
                  <a:lnTo>
                    <a:pt x="532895" y="714975"/>
                  </a:lnTo>
                  <a:lnTo>
                    <a:pt x="552045" y="714975"/>
                  </a:lnTo>
                  <a:lnTo>
                    <a:pt x="552045" y="948337"/>
                  </a:lnTo>
                  <a:lnTo>
                    <a:pt x="1399670" y="948337"/>
                  </a:lnTo>
                  <a:lnTo>
                    <a:pt x="1399670" y="1041999"/>
                  </a:lnTo>
                  <a:lnTo>
                    <a:pt x="458382" y="1041999"/>
                  </a:lnTo>
                  <a:lnTo>
                    <a:pt x="458382" y="948337"/>
                  </a:lnTo>
                  <a:lnTo>
                    <a:pt x="458383" y="948337"/>
                  </a:lnTo>
                  <a:lnTo>
                    <a:pt x="458383" y="808637"/>
                  </a:lnTo>
                  <a:lnTo>
                    <a:pt x="216982" y="808637"/>
                  </a:lnTo>
                  <a:lnTo>
                    <a:pt x="216982" y="880077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37" name="Textfeld 236"/>
            <p:cNvSpPr txBox="1">
              <a:spLocks noChangeArrowheads="1"/>
            </p:cNvSpPr>
            <p:nvPr/>
          </p:nvSpPr>
          <p:spPr bwMode="auto">
            <a:xfrm>
              <a:off x="4809952" y="519729"/>
              <a:ext cx="1854200" cy="257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zh-CN" altLang="en-US" sz="1400" b="1">
                  <a:latin typeface="Calibri" pitchFamily="34" charset="0"/>
                  <a:cs typeface="Arial" charset="0"/>
                </a:rPr>
                <a:t>成立东莞凯特电子分公司</a:t>
              </a:r>
            </a:p>
          </p:txBody>
        </p:sp>
        <p:sp>
          <p:nvSpPr>
            <p:cNvPr id="20538" name="Textfeld 238"/>
            <p:cNvSpPr txBox="1">
              <a:spLocks noChangeArrowheads="1"/>
            </p:cNvSpPr>
            <p:nvPr/>
          </p:nvSpPr>
          <p:spPr bwMode="auto">
            <a:xfrm>
              <a:off x="1782574" y="1831403"/>
              <a:ext cx="2396620" cy="26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zh-CN" alt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公司扩厂搬迁至深圳公明，并建立铝壳生产线</a:t>
              </a:r>
              <a:endParaRPr lang="zh-CN" altLang="en-US" sz="1400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539" name="Textfeld 242"/>
            <p:cNvSpPr txBox="1">
              <a:spLocks noChangeArrowheads="1"/>
            </p:cNvSpPr>
            <p:nvPr/>
          </p:nvSpPr>
          <p:spPr bwMode="auto">
            <a:xfrm>
              <a:off x="4799182" y="1521007"/>
              <a:ext cx="1953558" cy="46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zh-CN" altLang="en-US" sz="1400" b="1">
                  <a:latin typeface="宋体" charset="-122"/>
                  <a:cs typeface="Arial" charset="0"/>
                </a:rPr>
                <a:t>扩产搬迁至深圳坪山自已购买的厂房，并于该年营业额突破</a:t>
              </a:r>
              <a:r>
                <a:rPr lang="en-US" altLang="zh-CN" sz="1400" b="1">
                  <a:latin typeface="宋体" charset="-122"/>
                  <a:cs typeface="Arial" charset="0"/>
                </a:rPr>
                <a:t>120KK</a:t>
              </a:r>
              <a:r>
                <a:rPr lang="zh-CN" altLang="en-US" sz="1400" b="1">
                  <a:latin typeface="宋体" charset="-122"/>
                  <a:cs typeface="Arial" charset="0"/>
                </a:rPr>
                <a:t>人民币</a:t>
              </a:r>
            </a:p>
          </p:txBody>
        </p:sp>
        <p:sp>
          <p:nvSpPr>
            <p:cNvPr id="20540" name="Textfeld 251"/>
            <p:cNvSpPr txBox="1">
              <a:spLocks noChangeArrowheads="1"/>
            </p:cNvSpPr>
            <p:nvPr/>
          </p:nvSpPr>
          <p:spPr bwMode="auto">
            <a:xfrm>
              <a:off x="1799130" y="3725868"/>
              <a:ext cx="1803400" cy="26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zh-CN" altLang="en-US" sz="1400" b="1">
                  <a:latin typeface="宋体" charset="-122"/>
                </a:rPr>
                <a:t>与国内大厂</a:t>
              </a:r>
              <a:r>
                <a:rPr lang="en-US" altLang="zh-CN" sz="1400" b="1">
                  <a:latin typeface="宋体" charset="-122"/>
                </a:rPr>
                <a:t>BYD</a:t>
              </a:r>
              <a:r>
                <a:rPr lang="zh-CN" altLang="en-US" sz="1400" b="1">
                  <a:latin typeface="宋体" charset="-122"/>
                </a:rPr>
                <a:t>签订交易合同</a:t>
              </a:r>
              <a:endParaRPr lang="zh-CN" altLang="en-US" sz="1400">
                <a:latin typeface="宋体" charset="-122"/>
                <a:cs typeface="Arial" charset="0"/>
              </a:endParaRPr>
            </a:p>
          </p:txBody>
        </p:sp>
        <p:sp>
          <p:nvSpPr>
            <p:cNvPr id="59" name="Rechteck 1363"/>
            <p:cNvSpPr/>
            <p:nvPr/>
          </p:nvSpPr>
          <p:spPr>
            <a:xfrm rot="5400000">
              <a:off x="4542199" y="169138"/>
              <a:ext cx="17194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Rechteck 1364"/>
            <p:cNvSpPr/>
            <p:nvPr/>
          </p:nvSpPr>
          <p:spPr>
            <a:xfrm rot="5400000">
              <a:off x="4542199" y="366217"/>
              <a:ext cx="17195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Rechteck 1367"/>
            <p:cNvSpPr/>
            <p:nvPr/>
          </p:nvSpPr>
          <p:spPr>
            <a:xfrm rot="5400000">
              <a:off x="4542199" y="563296"/>
              <a:ext cx="17194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Rechteck 1368"/>
            <p:cNvSpPr/>
            <p:nvPr/>
          </p:nvSpPr>
          <p:spPr>
            <a:xfrm rot="5400000">
              <a:off x="4542199" y="760375"/>
              <a:ext cx="17195" cy="1097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45" name="Gruppieren 481"/>
            <p:cNvGrpSpPr>
              <a:grpSpLocks/>
            </p:cNvGrpSpPr>
            <p:nvPr/>
          </p:nvGrpSpPr>
          <p:grpSpPr bwMode="auto">
            <a:xfrm flipH="1">
              <a:off x="1923520" y="1716688"/>
              <a:ext cx="2430753" cy="91440"/>
              <a:chOff x="448744" y="259045"/>
              <a:chExt cx="2431363" cy="91628"/>
            </a:xfrm>
          </p:grpSpPr>
          <p:sp>
            <p:nvSpPr>
              <p:cNvPr id="78" name="Ellipse 482"/>
              <p:cNvSpPr>
                <a:spLocks noChangeAspect="1"/>
              </p:cNvSpPr>
              <p:nvPr/>
            </p:nvSpPr>
            <p:spPr>
              <a:xfrm rot="16200000">
                <a:off x="449234" y="258917"/>
                <a:ext cx="91453" cy="9167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79" name="Gerader Verbinder 483"/>
              <p:cNvCxnSpPr/>
              <p:nvPr/>
            </p:nvCxnSpPr>
            <p:spPr>
              <a:xfrm flipV="1">
                <a:off x="527701" y="304093"/>
                <a:ext cx="2352336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46" name="Gruppieren 481"/>
            <p:cNvGrpSpPr>
              <a:grpSpLocks/>
            </p:cNvGrpSpPr>
            <p:nvPr/>
          </p:nvGrpSpPr>
          <p:grpSpPr bwMode="auto">
            <a:xfrm flipH="1">
              <a:off x="1910278" y="3567517"/>
              <a:ext cx="2438352" cy="91440"/>
              <a:chOff x="356562" y="327406"/>
              <a:chExt cx="2438964" cy="91628"/>
            </a:xfrm>
          </p:grpSpPr>
          <p:sp>
            <p:nvSpPr>
              <p:cNvPr id="74" name="Ellipse 482"/>
              <p:cNvSpPr>
                <a:spLocks noChangeAspect="1"/>
              </p:cNvSpPr>
              <p:nvPr/>
            </p:nvSpPr>
            <p:spPr>
              <a:xfrm rot="16200000">
                <a:off x="356446" y="326879"/>
                <a:ext cx="91452" cy="9167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75" name="Gerader Verbinder 483"/>
              <p:cNvCxnSpPr/>
              <p:nvPr/>
            </p:nvCxnSpPr>
            <p:spPr>
              <a:xfrm flipV="1">
                <a:off x="441964" y="373379"/>
                <a:ext cx="2353343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47" name="Gruppieren 519"/>
            <p:cNvGrpSpPr>
              <a:grpSpLocks/>
            </p:cNvGrpSpPr>
            <p:nvPr/>
          </p:nvGrpSpPr>
          <p:grpSpPr bwMode="auto">
            <a:xfrm flipH="1">
              <a:off x="1919605" y="2706388"/>
              <a:ext cx="2430764" cy="91440"/>
              <a:chOff x="407604" y="1200187"/>
              <a:chExt cx="2431374" cy="91628"/>
            </a:xfrm>
          </p:grpSpPr>
          <p:sp>
            <p:nvSpPr>
              <p:cNvPr id="72" name="Ellipse 520"/>
              <p:cNvSpPr>
                <a:spLocks noChangeAspect="1"/>
              </p:cNvSpPr>
              <p:nvPr/>
            </p:nvSpPr>
            <p:spPr>
              <a:xfrm rot="16200000">
                <a:off x="408219" y="1199723"/>
                <a:ext cx="91453" cy="91676"/>
              </a:xfrm>
              <a:prstGeom prst="ellipse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73" name="Gerader Verbinder 521"/>
              <p:cNvCxnSpPr/>
              <p:nvPr/>
            </p:nvCxnSpPr>
            <p:spPr>
              <a:xfrm flipV="1">
                <a:off x="486686" y="1244898"/>
                <a:ext cx="2352335" cy="1326"/>
              </a:xfrm>
              <a:prstGeom prst="line">
                <a:avLst/>
              </a:prstGeom>
              <a:ln w="19050">
                <a:solidFill>
                  <a:srgbClr val="E46C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48" name="Gruppieren 481"/>
            <p:cNvGrpSpPr>
              <a:grpSpLocks/>
            </p:cNvGrpSpPr>
            <p:nvPr/>
          </p:nvGrpSpPr>
          <p:grpSpPr bwMode="auto">
            <a:xfrm flipH="1">
              <a:off x="1936345" y="320431"/>
              <a:ext cx="2430770" cy="91440"/>
              <a:chOff x="476039" y="122307"/>
              <a:chExt cx="2431380" cy="91628"/>
            </a:xfrm>
          </p:grpSpPr>
          <p:sp>
            <p:nvSpPr>
              <p:cNvPr id="70" name="Ellipse 482"/>
              <p:cNvSpPr>
                <a:spLocks noChangeAspect="1"/>
              </p:cNvSpPr>
              <p:nvPr/>
            </p:nvSpPr>
            <p:spPr>
              <a:xfrm rot="16200000">
                <a:off x="475616" y="122348"/>
                <a:ext cx="92778" cy="9167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71" name="Gerader Verbinder 483"/>
              <p:cNvCxnSpPr/>
              <p:nvPr/>
            </p:nvCxnSpPr>
            <p:spPr>
              <a:xfrm flipV="1">
                <a:off x="554746" y="168186"/>
                <a:ext cx="2352335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49" name="Textfeld 158"/>
            <p:cNvSpPr txBox="1">
              <a:spLocks noChangeArrowheads="1"/>
            </p:cNvSpPr>
            <p:nvPr/>
          </p:nvSpPr>
          <p:spPr bwMode="auto">
            <a:xfrm>
              <a:off x="1381898" y="215431"/>
              <a:ext cx="523240" cy="2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altLang="zh-CN" sz="1400" b="1">
                  <a:solidFill>
                    <a:srgbClr val="203864"/>
                  </a:solidFill>
                  <a:latin typeface="宋体" charset="-122"/>
                  <a:cs typeface="Arial" charset="0"/>
                </a:rPr>
                <a:t>2003</a:t>
              </a:r>
              <a:endParaRPr lang="zh-CN" altLang="zh-CN" sz="1100">
                <a:latin typeface="宋体" charset="-122"/>
                <a:cs typeface="Arial" charset="0"/>
              </a:endParaRPr>
            </a:p>
          </p:txBody>
        </p:sp>
      </p:grpSp>
      <p:sp>
        <p:nvSpPr>
          <p:cNvPr id="20482" name="object 2"/>
          <p:cNvSpPr>
            <a:spLocks noChangeArrowheads="1"/>
          </p:cNvSpPr>
          <p:nvPr/>
        </p:nvSpPr>
        <p:spPr bwMode="auto">
          <a:xfrm>
            <a:off x="0" y="0"/>
            <a:ext cx="12192000" cy="720725"/>
          </a:xfrm>
          <a:custGeom>
            <a:avLst/>
            <a:gdLst>
              <a:gd name="T0" fmla="*/ 0 w 12192000"/>
              <a:gd name="T1" fmla="*/ 0 h 721360"/>
              <a:gd name="T2" fmla="*/ 12192000 w 12192000"/>
              <a:gd name="T3" fmla="*/ 721360 h 721360"/>
            </a:gdLst>
            <a:ahLst/>
            <a:cxnLst/>
            <a:rect l="T0" t="T1" r="T2" b="T3"/>
            <a:pathLst>
              <a:path w="12192000" h="721360">
                <a:moveTo>
                  <a:pt x="0" y="0"/>
                </a:moveTo>
                <a:lnTo>
                  <a:pt x="12192000" y="0"/>
                </a:lnTo>
                <a:lnTo>
                  <a:pt x="12192000" y="720852"/>
                </a:lnTo>
                <a:lnTo>
                  <a:pt x="0" y="720852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0483" name="object 3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4600"/>
              <a:gd name="T1" fmla="*/ 0 h 720725"/>
              <a:gd name="T2" fmla="*/ 3784600 w 3784600"/>
              <a:gd name="T3" fmla="*/ 720725 h 720725"/>
            </a:gdLst>
            <a:ahLst/>
            <a:cxnLst/>
            <a:rect l="T0" t="T1" r="T2" b="T3"/>
            <a:pathLst>
              <a:path w="3784600" h="720725">
                <a:moveTo>
                  <a:pt x="3784600" y="720725"/>
                </a:moveTo>
                <a:lnTo>
                  <a:pt x="0" y="720725"/>
                </a:lnTo>
                <a:lnTo>
                  <a:pt x="40297" y="693131"/>
                </a:lnTo>
                <a:lnTo>
                  <a:pt x="80934" y="666013"/>
                </a:lnTo>
                <a:lnTo>
                  <a:pt x="121906" y="639373"/>
                </a:lnTo>
                <a:lnTo>
                  <a:pt x="163210" y="613215"/>
                </a:lnTo>
                <a:lnTo>
                  <a:pt x="204841" y="587545"/>
                </a:lnTo>
                <a:lnTo>
                  <a:pt x="246797" y="562364"/>
                </a:lnTo>
                <a:lnTo>
                  <a:pt x="289073" y="537679"/>
                </a:lnTo>
                <a:lnTo>
                  <a:pt x="331665" y="513492"/>
                </a:lnTo>
                <a:lnTo>
                  <a:pt x="374569" y="489807"/>
                </a:lnTo>
                <a:lnTo>
                  <a:pt x="417781" y="466629"/>
                </a:lnTo>
                <a:lnTo>
                  <a:pt x="461298" y="443961"/>
                </a:lnTo>
                <a:lnTo>
                  <a:pt x="505116" y="421807"/>
                </a:lnTo>
                <a:lnTo>
                  <a:pt x="549230" y="400172"/>
                </a:lnTo>
                <a:lnTo>
                  <a:pt x="593638" y="379059"/>
                </a:lnTo>
                <a:lnTo>
                  <a:pt x="638334" y="358473"/>
                </a:lnTo>
                <a:lnTo>
                  <a:pt x="683316" y="338416"/>
                </a:lnTo>
                <a:lnTo>
                  <a:pt x="728578" y="318894"/>
                </a:lnTo>
                <a:lnTo>
                  <a:pt x="774118" y="299910"/>
                </a:lnTo>
                <a:lnTo>
                  <a:pt x="819932" y="281469"/>
                </a:lnTo>
                <a:lnTo>
                  <a:pt x="866015" y="263573"/>
                </a:lnTo>
                <a:lnTo>
                  <a:pt x="912364" y="246228"/>
                </a:lnTo>
                <a:lnTo>
                  <a:pt x="958975" y="229436"/>
                </a:lnTo>
                <a:lnTo>
                  <a:pt x="1005844" y="213203"/>
                </a:lnTo>
                <a:lnTo>
                  <a:pt x="1052967" y="197531"/>
                </a:lnTo>
                <a:lnTo>
                  <a:pt x="1100341" y="182426"/>
                </a:lnTo>
                <a:lnTo>
                  <a:pt x="1147960" y="167890"/>
                </a:lnTo>
                <a:lnTo>
                  <a:pt x="1195822" y="153928"/>
                </a:lnTo>
                <a:lnTo>
                  <a:pt x="1243923" y="140545"/>
                </a:lnTo>
                <a:lnTo>
                  <a:pt x="1292259" y="127743"/>
                </a:lnTo>
                <a:lnTo>
                  <a:pt x="1340825" y="115526"/>
                </a:lnTo>
                <a:lnTo>
                  <a:pt x="1389619" y="103900"/>
                </a:lnTo>
                <a:lnTo>
                  <a:pt x="1438635" y="92867"/>
                </a:lnTo>
                <a:lnTo>
                  <a:pt x="1487871" y="82432"/>
                </a:lnTo>
                <a:lnTo>
                  <a:pt x="1537322" y="72599"/>
                </a:lnTo>
                <a:lnTo>
                  <a:pt x="1586984" y="63371"/>
                </a:lnTo>
                <a:lnTo>
                  <a:pt x="1636854" y="54753"/>
                </a:lnTo>
                <a:lnTo>
                  <a:pt x="1686928" y="46749"/>
                </a:lnTo>
                <a:lnTo>
                  <a:pt x="1737202" y="39362"/>
                </a:lnTo>
                <a:lnTo>
                  <a:pt x="1787672" y="32597"/>
                </a:lnTo>
                <a:lnTo>
                  <a:pt x="1838333" y="26457"/>
                </a:lnTo>
                <a:lnTo>
                  <a:pt x="1889304" y="20935"/>
                </a:lnTo>
                <a:lnTo>
                  <a:pt x="1940325" y="16060"/>
                </a:lnTo>
                <a:lnTo>
                  <a:pt x="1991526" y="11823"/>
                </a:lnTo>
                <a:lnTo>
                  <a:pt x="2042903" y="8227"/>
                </a:lnTo>
                <a:lnTo>
                  <a:pt x="2094453" y="5276"/>
                </a:lnTo>
                <a:lnTo>
                  <a:pt x="2146172" y="2973"/>
                </a:lnTo>
                <a:lnTo>
                  <a:pt x="2198057" y="1324"/>
                </a:lnTo>
                <a:lnTo>
                  <a:pt x="2250106" y="331"/>
                </a:lnTo>
                <a:lnTo>
                  <a:pt x="2302294" y="0"/>
                </a:lnTo>
                <a:lnTo>
                  <a:pt x="2354508" y="331"/>
                </a:lnTo>
                <a:lnTo>
                  <a:pt x="2406570" y="1325"/>
                </a:lnTo>
                <a:lnTo>
                  <a:pt x="2458471" y="2975"/>
                </a:lnTo>
                <a:lnTo>
                  <a:pt x="2510208" y="5279"/>
                </a:lnTo>
                <a:lnTo>
                  <a:pt x="2561777" y="8231"/>
                </a:lnTo>
                <a:lnTo>
                  <a:pt x="2613174" y="11830"/>
                </a:lnTo>
                <a:lnTo>
                  <a:pt x="2664394" y="16069"/>
                </a:lnTo>
                <a:lnTo>
                  <a:pt x="2715435" y="20946"/>
                </a:lnTo>
                <a:lnTo>
                  <a:pt x="2766291" y="26457"/>
                </a:lnTo>
                <a:lnTo>
                  <a:pt x="2816827" y="32579"/>
                </a:lnTo>
                <a:lnTo>
                  <a:pt x="2867290" y="39340"/>
                </a:lnTo>
                <a:lnTo>
                  <a:pt x="2917559" y="46723"/>
                </a:lnTo>
                <a:lnTo>
                  <a:pt x="2967628" y="54723"/>
                </a:lnTo>
                <a:lnTo>
                  <a:pt x="3017495" y="63337"/>
                </a:lnTo>
                <a:lnTo>
                  <a:pt x="3067154" y="72559"/>
                </a:lnTo>
                <a:lnTo>
                  <a:pt x="3116603" y="82387"/>
                </a:lnTo>
                <a:lnTo>
                  <a:pt x="3165837" y="92817"/>
                </a:lnTo>
                <a:lnTo>
                  <a:pt x="3214853" y="103843"/>
                </a:lnTo>
                <a:lnTo>
                  <a:pt x="3263646" y="115463"/>
                </a:lnTo>
                <a:lnTo>
                  <a:pt x="3312214" y="127673"/>
                </a:lnTo>
                <a:lnTo>
                  <a:pt x="3360551" y="140468"/>
                </a:lnTo>
                <a:lnTo>
                  <a:pt x="3408654" y="153845"/>
                </a:lnTo>
                <a:lnTo>
                  <a:pt x="3456520" y="167799"/>
                </a:lnTo>
                <a:lnTo>
                  <a:pt x="3504144" y="182327"/>
                </a:lnTo>
                <a:lnTo>
                  <a:pt x="3551523" y="197424"/>
                </a:lnTo>
                <a:lnTo>
                  <a:pt x="3598652" y="213087"/>
                </a:lnTo>
                <a:lnTo>
                  <a:pt x="3645528" y="229312"/>
                </a:lnTo>
                <a:lnTo>
                  <a:pt x="3692147" y="246095"/>
                </a:lnTo>
                <a:lnTo>
                  <a:pt x="3738506" y="263431"/>
                </a:lnTo>
                <a:lnTo>
                  <a:pt x="3784600" y="281317"/>
                </a:lnTo>
                <a:lnTo>
                  <a:pt x="3784600" y="720725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079"/>
              <a:gd name="T1" fmla="*/ 0 h 720725"/>
              <a:gd name="T2" fmla="*/ 2926079 w 2926079"/>
              <a:gd name="T3" fmla="*/ 720725 h 720725"/>
            </a:gdLst>
            <a:ahLst/>
            <a:cxnLst/>
            <a:rect l="T0" t="T1" r="T2" b="T3"/>
            <a:pathLst>
              <a:path w="2926079" h="720725">
                <a:moveTo>
                  <a:pt x="1909165" y="720725"/>
                </a:moveTo>
                <a:lnTo>
                  <a:pt x="1857122" y="720263"/>
                </a:lnTo>
                <a:lnTo>
                  <a:pt x="1805300" y="718885"/>
                </a:lnTo>
                <a:lnTo>
                  <a:pt x="1753706" y="716598"/>
                </a:lnTo>
                <a:lnTo>
                  <a:pt x="1702348" y="713409"/>
                </a:lnTo>
                <a:lnTo>
                  <a:pt x="1651234" y="709326"/>
                </a:lnTo>
                <a:lnTo>
                  <a:pt x="1600370" y="704357"/>
                </a:lnTo>
                <a:lnTo>
                  <a:pt x="1549765" y="698509"/>
                </a:lnTo>
                <a:lnTo>
                  <a:pt x="1499426" y="691790"/>
                </a:lnTo>
                <a:lnTo>
                  <a:pt x="1449360" y="684208"/>
                </a:lnTo>
                <a:lnTo>
                  <a:pt x="1399575" y="675771"/>
                </a:lnTo>
                <a:lnTo>
                  <a:pt x="1350080" y="666485"/>
                </a:lnTo>
                <a:lnTo>
                  <a:pt x="1300880" y="656360"/>
                </a:lnTo>
                <a:lnTo>
                  <a:pt x="1251984" y="645401"/>
                </a:lnTo>
                <a:lnTo>
                  <a:pt x="1203399" y="633618"/>
                </a:lnTo>
                <a:lnTo>
                  <a:pt x="1155133" y="621018"/>
                </a:lnTo>
                <a:lnTo>
                  <a:pt x="1107193" y="607609"/>
                </a:lnTo>
                <a:lnTo>
                  <a:pt x="1059587" y="593397"/>
                </a:lnTo>
                <a:lnTo>
                  <a:pt x="1012323" y="578392"/>
                </a:lnTo>
                <a:lnTo>
                  <a:pt x="965407" y="562600"/>
                </a:lnTo>
                <a:lnTo>
                  <a:pt x="918848" y="546029"/>
                </a:lnTo>
                <a:lnTo>
                  <a:pt x="872653" y="528688"/>
                </a:lnTo>
                <a:lnTo>
                  <a:pt x="826830" y="510583"/>
                </a:lnTo>
                <a:lnTo>
                  <a:pt x="781385" y="491722"/>
                </a:lnTo>
                <a:lnTo>
                  <a:pt x="736327" y="472113"/>
                </a:lnTo>
                <a:lnTo>
                  <a:pt x="691664" y="451764"/>
                </a:lnTo>
                <a:lnTo>
                  <a:pt x="647402" y="430682"/>
                </a:lnTo>
                <a:lnTo>
                  <a:pt x="603549" y="408875"/>
                </a:lnTo>
                <a:lnTo>
                  <a:pt x="560114" y="386351"/>
                </a:lnTo>
                <a:lnTo>
                  <a:pt x="517102" y="363118"/>
                </a:lnTo>
                <a:lnTo>
                  <a:pt x="474523" y="339182"/>
                </a:lnTo>
                <a:lnTo>
                  <a:pt x="432383" y="314552"/>
                </a:lnTo>
                <a:lnTo>
                  <a:pt x="390689" y="289236"/>
                </a:lnTo>
                <a:lnTo>
                  <a:pt x="349451" y="263240"/>
                </a:lnTo>
                <a:lnTo>
                  <a:pt x="308674" y="236574"/>
                </a:lnTo>
                <a:lnTo>
                  <a:pt x="268367" y="209244"/>
                </a:lnTo>
                <a:lnTo>
                  <a:pt x="228537" y="181258"/>
                </a:lnTo>
                <a:lnTo>
                  <a:pt x="189192" y="152624"/>
                </a:lnTo>
                <a:lnTo>
                  <a:pt x="150339" y="123349"/>
                </a:lnTo>
                <a:lnTo>
                  <a:pt x="111986" y="93442"/>
                </a:lnTo>
                <a:lnTo>
                  <a:pt x="74140" y="62909"/>
                </a:lnTo>
                <a:lnTo>
                  <a:pt x="36808" y="31759"/>
                </a:lnTo>
                <a:lnTo>
                  <a:pt x="0" y="0"/>
                </a:lnTo>
                <a:lnTo>
                  <a:pt x="2925762" y="0"/>
                </a:lnTo>
                <a:lnTo>
                  <a:pt x="2925762" y="535876"/>
                </a:lnTo>
                <a:lnTo>
                  <a:pt x="2880353" y="552572"/>
                </a:lnTo>
                <a:lnTo>
                  <a:pt x="2834600" y="568525"/>
                </a:lnTo>
                <a:lnTo>
                  <a:pt x="2788508" y="583728"/>
                </a:lnTo>
                <a:lnTo>
                  <a:pt x="2742086" y="598174"/>
                </a:lnTo>
                <a:lnTo>
                  <a:pt x="2695339" y="611854"/>
                </a:lnTo>
                <a:lnTo>
                  <a:pt x="2648276" y="624763"/>
                </a:lnTo>
                <a:lnTo>
                  <a:pt x="2600904" y="636891"/>
                </a:lnTo>
                <a:lnTo>
                  <a:pt x="2553229" y="648233"/>
                </a:lnTo>
                <a:lnTo>
                  <a:pt x="2505259" y="658780"/>
                </a:lnTo>
                <a:lnTo>
                  <a:pt x="2457001" y="668526"/>
                </a:lnTo>
                <a:lnTo>
                  <a:pt x="2408461" y="677463"/>
                </a:lnTo>
                <a:lnTo>
                  <a:pt x="2359647" y="685584"/>
                </a:lnTo>
                <a:lnTo>
                  <a:pt x="2310567" y="692881"/>
                </a:lnTo>
                <a:lnTo>
                  <a:pt x="2261227" y="699347"/>
                </a:lnTo>
                <a:lnTo>
                  <a:pt x="2211633" y="704974"/>
                </a:lnTo>
                <a:lnTo>
                  <a:pt x="2161795" y="709756"/>
                </a:lnTo>
                <a:lnTo>
                  <a:pt x="2111717" y="713685"/>
                </a:lnTo>
                <a:lnTo>
                  <a:pt x="2061409" y="716754"/>
                </a:lnTo>
                <a:lnTo>
                  <a:pt x="2010876" y="718955"/>
                </a:lnTo>
                <a:lnTo>
                  <a:pt x="1960125" y="720281"/>
                </a:lnTo>
                <a:lnTo>
                  <a:pt x="1909165" y="720725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00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发展历程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6" name="Textfeld 168"/>
          <p:cNvSpPr txBox="1">
            <a:spLocks noChangeArrowheads="1"/>
          </p:cNvSpPr>
          <p:nvPr/>
        </p:nvSpPr>
        <p:spPr bwMode="auto">
          <a:xfrm>
            <a:off x="4090988" y="4086225"/>
            <a:ext cx="7381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altLang="zh-CN" sz="2400" b="1">
                <a:solidFill>
                  <a:srgbClr val="E46C0A"/>
                </a:solidFill>
                <a:latin typeface="Calibri" pitchFamily="34" charset="0"/>
                <a:cs typeface="Arial" charset="0"/>
              </a:rPr>
              <a:t>ISO</a:t>
            </a:r>
            <a:endParaRPr lang="zh-CN" altLang="zh-CN" sz="1100">
              <a:latin typeface="Calibri" pitchFamily="34" charset="0"/>
              <a:cs typeface="Arial" charset="0"/>
            </a:endParaRPr>
          </a:p>
        </p:txBody>
      </p:sp>
      <p:sp>
        <p:nvSpPr>
          <p:cNvPr id="20487" name="Textfeld 167"/>
          <p:cNvSpPr txBox="1">
            <a:spLocks noChangeArrowheads="1"/>
          </p:cNvSpPr>
          <p:nvPr/>
        </p:nvSpPr>
        <p:spPr bwMode="auto">
          <a:xfrm>
            <a:off x="3998913" y="4462463"/>
            <a:ext cx="8191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altLang="zh-CN" sz="1400" b="1">
                <a:solidFill>
                  <a:srgbClr val="E46C0A"/>
                </a:solidFill>
                <a:latin typeface="Calibri" pitchFamily="34" charset="0"/>
                <a:cs typeface="Arial" charset="0"/>
              </a:rPr>
              <a:t>14000</a:t>
            </a:r>
            <a:endParaRPr lang="zh-CN" altLang="zh-CN" sz="1100">
              <a:latin typeface="Calibri" pitchFamily="34" charset="0"/>
              <a:cs typeface="Arial" charset="0"/>
            </a:endParaRPr>
          </a:p>
        </p:txBody>
      </p:sp>
      <p:pic>
        <p:nvPicPr>
          <p:cNvPr id="20488" name="Grafik 515" descr="Wel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6863" y="4008438"/>
            <a:ext cx="5826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Ellipse 517"/>
          <p:cNvSpPr/>
          <p:nvPr/>
        </p:nvSpPr>
        <p:spPr>
          <a:xfrm>
            <a:off x="4114800" y="4149725"/>
            <a:ext cx="635000" cy="285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0" name="Textfeld 168"/>
          <p:cNvSpPr txBox="1">
            <a:spLocks noChangeArrowheads="1"/>
          </p:cNvSpPr>
          <p:nvPr/>
        </p:nvSpPr>
        <p:spPr bwMode="auto">
          <a:xfrm>
            <a:off x="3836988" y="4041775"/>
            <a:ext cx="11636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altLang="zh-CN" sz="2400" b="1">
                <a:solidFill>
                  <a:srgbClr val="E46C0A"/>
                </a:solidFill>
                <a:latin typeface="Calibri" pitchFamily="34" charset="0"/>
                <a:cs typeface="Arial" charset="0"/>
              </a:rPr>
              <a:t>ISO</a:t>
            </a:r>
            <a:endParaRPr lang="zh-CN" altLang="zh-CN" sz="1100">
              <a:latin typeface="Calibri" pitchFamily="34" charset="0"/>
              <a:cs typeface="Arial" charset="0"/>
            </a:endParaRPr>
          </a:p>
        </p:txBody>
      </p:sp>
      <p:sp>
        <p:nvSpPr>
          <p:cNvPr id="107" name="Ellipse 512"/>
          <p:cNvSpPr>
            <a:spLocks noChangeAspect="1"/>
          </p:cNvSpPr>
          <p:nvPr/>
        </p:nvSpPr>
        <p:spPr>
          <a:xfrm rot="16200000">
            <a:off x="6373813" y="1100137"/>
            <a:ext cx="109538" cy="144463"/>
          </a:xfrm>
          <a:prstGeom prst="ellipse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8" name="Gerader Verbinder 513"/>
          <p:cNvCxnSpPr/>
          <p:nvPr/>
        </p:nvCxnSpPr>
        <p:spPr>
          <a:xfrm flipV="1">
            <a:off x="6480175" y="1171575"/>
            <a:ext cx="3751263" cy="0"/>
          </a:xfrm>
          <a:prstGeom prst="line">
            <a:avLst/>
          </a:prstGeom>
          <a:ln w="19050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3" name="图片 7" descr="微信图片_20210105153703.jpg"/>
          <p:cNvPicPr preferRelativeResize="0">
            <a:picLocks noChangeAspect="1" noChangeArrowheads="1"/>
          </p:cNvPicPr>
          <p:nvPr/>
        </p:nvPicPr>
        <p:blipFill>
          <a:blip r:embed="rId3"/>
          <a:srcRect t="4837" b="16713"/>
          <a:stretch>
            <a:fillRect/>
          </a:stretch>
        </p:blipFill>
        <p:spPr bwMode="auto">
          <a:xfrm>
            <a:off x="9580563" y="2622550"/>
            <a:ext cx="12557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feld 242"/>
          <p:cNvSpPr txBox="1">
            <a:spLocks noChangeArrowheads="1"/>
          </p:cNvSpPr>
          <p:nvPr/>
        </p:nvSpPr>
        <p:spPr bwMode="auto">
          <a:xfrm>
            <a:off x="6530975" y="3684588"/>
            <a:ext cx="30797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CN" altLang="en-US" sz="1400" b="1">
                <a:latin typeface="宋体" charset="-122"/>
                <a:cs typeface="Arial" charset="0"/>
              </a:rPr>
              <a:t>通过国家级高新技术企业认定</a:t>
            </a:r>
          </a:p>
        </p:txBody>
      </p:sp>
      <p:sp>
        <p:nvSpPr>
          <p:cNvPr id="20495" name="Textfeld 242"/>
          <p:cNvSpPr txBox="1">
            <a:spLocks noChangeArrowheads="1"/>
          </p:cNvSpPr>
          <p:nvPr/>
        </p:nvSpPr>
        <p:spPr bwMode="auto">
          <a:xfrm>
            <a:off x="6573838" y="4819650"/>
            <a:ext cx="32115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CN" altLang="en-US" sz="1400" b="1">
                <a:latin typeface="宋体" charset="-122"/>
                <a:cs typeface="Arial" charset="0"/>
              </a:rPr>
              <a:t>筹备成立惠州凯特电子公司，已购买</a:t>
            </a:r>
            <a:r>
              <a:rPr lang="en-US" altLang="zh-CN" sz="1400" b="1">
                <a:latin typeface="宋体" charset="-122"/>
                <a:cs typeface="Arial" charset="0"/>
              </a:rPr>
              <a:t>6</a:t>
            </a:r>
            <a:r>
              <a:rPr lang="zh-CN" altLang="en-US" sz="1400" b="1">
                <a:latin typeface="宋体" charset="-122"/>
                <a:cs typeface="Arial" charset="0"/>
              </a:rPr>
              <a:t>层厂房一栋，预计</a:t>
            </a:r>
            <a:r>
              <a:rPr lang="en-US" altLang="zh-CN" sz="1400" b="1">
                <a:latin typeface="宋体" charset="-122"/>
                <a:cs typeface="Arial" charset="0"/>
              </a:rPr>
              <a:t>2025</a:t>
            </a:r>
            <a:r>
              <a:rPr lang="zh-CN" altLang="en-US" sz="1400" b="1">
                <a:latin typeface="宋体" charset="-122"/>
                <a:cs typeface="Arial" charset="0"/>
              </a:rPr>
              <a:t>年投入使用</a:t>
            </a:r>
          </a:p>
        </p:txBody>
      </p:sp>
      <p:sp>
        <p:nvSpPr>
          <p:cNvPr id="20496" name="object 5"/>
          <p:cNvSpPr>
            <a:spLocks noChangeArrowheads="1"/>
          </p:cNvSpPr>
          <p:nvPr/>
        </p:nvSpPr>
        <p:spPr bwMode="auto">
          <a:xfrm>
            <a:off x="7970838" y="4818063"/>
            <a:ext cx="3319462" cy="15700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90513" y="3929063"/>
            <a:ext cx="4513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4400" b="1">
                <a:solidFill>
                  <a:srgbClr val="00ACB2"/>
                </a:solidFill>
                <a:latin typeface="字魂59号-创粗黑"/>
                <a:ea typeface="字魂59号-创粗黑"/>
                <a:cs typeface="字魂59号-创粗黑"/>
              </a:rPr>
              <a:t>THANKS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03225" y="1744663"/>
            <a:ext cx="595313" cy="952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6064250" y="2376488"/>
            <a:ext cx="5018088" cy="2519362"/>
            <a:chOff x="6337018" y="1967769"/>
            <a:chExt cx="5854982" cy="2519440"/>
          </a:xfrm>
        </p:grpSpPr>
        <p:sp>
          <p:nvSpPr>
            <p:cNvPr id="25" name="任意多边形 24"/>
            <p:cNvSpPr/>
            <p:nvPr/>
          </p:nvSpPr>
          <p:spPr>
            <a:xfrm flipH="1" flipV="1">
              <a:off x="8022571" y="4255427"/>
              <a:ext cx="4169429" cy="231782"/>
            </a:xfrm>
            <a:custGeom>
              <a:avLst/>
              <a:gdLst>
                <a:gd name="connsiteX0" fmla="*/ 4170261 w 4170261"/>
                <a:gd name="connsiteY0" fmla="*/ 232446 h 232446"/>
                <a:gd name="connsiteX1" fmla="*/ 0 w 4170261"/>
                <a:gd name="connsiteY1" fmla="*/ 232446 h 232446"/>
                <a:gd name="connsiteX2" fmla="*/ 0 w 4170261"/>
                <a:gd name="connsiteY2" fmla="*/ 0 h 232446"/>
                <a:gd name="connsiteX3" fmla="*/ 4170261 w 4170261"/>
                <a:gd name="connsiteY3" fmla="*/ 0 h 23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0261" h="232446">
                  <a:moveTo>
                    <a:pt x="4170261" y="232446"/>
                  </a:moveTo>
                  <a:lnTo>
                    <a:pt x="0" y="232446"/>
                  </a:lnTo>
                  <a:lnTo>
                    <a:pt x="0" y="0"/>
                  </a:lnTo>
                  <a:lnTo>
                    <a:pt x="4170261" y="0"/>
                  </a:lnTo>
                  <a:close/>
                </a:path>
              </a:pathLst>
            </a:custGeom>
            <a:solidFill>
              <a:srgbClr val="1C1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H="1" flipV="1">
              <a:off x="6337018" y="2809170"/>
              <a:ext cx="1685553" cy="1678039"/>
            </a:xfrm>
            <a:custGeom>
              <a:avLst/>
              <a:gdLst>
                <a:gd name="connsiteX0" fmla="*/ 2 w 1684722"/>
                <a:gd name="connsiteY0" fmla="*/ 0 h 1677397"/>
                <a:gd name="connsiteX1" fmla="*/ 1676411 w 1684722"/>
                <a:gd name="connsiteY1" fmla="*/ 1512817 h 1677397"/>
                <a:gd name="connsiteX2" fmla="*/ 1684722 w 1684722"/>
                <a:gd name="connsiteY2" fmla="*/ 1677397 h 1677397"/>
                <a:gd name="connsiteX3" fmla="*/ 1449590 w 1684722"/>
                <a:gd name="connsiteY3" fmla="*/ 1677397 h 1677397"/>
                <a:gd name="connsiteX4" fmla="*/ 1442493 w 1684722"/>
                <a:gd name="connsiteY4" fmla="*/ 1536857 h 1677397"/>
                <a:gd name="connsiteX5" fmla="*/ 2 w 1684722"/>
                <a:gd name="connsiteY5" fmla="*/ 235132 h 1677397"/>
                <a:gd name="connsiteX6" fmla="*/ 0 w 1684722"/>
                <a:gd name="connsiteY6" fmla="*/ 235132 h 1677397"/>
                <a:gd name="connsiteX7" fmla="*/ 0 w 1684722"/>
                <a:gd name="connsiteY7" fmla="*/ 0 h 167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4722" h="1677397">
                  <a:moveTo>
                    <a:pt x="2" y="0"/>
                  </a:moveTo>
                  <a:cubicBezTo>
                    <a:pt x="872496" y="0"/>
                    <a:pt x="1590117" y="663090"/>
                    <a:pt x="1676411" y="1512817"/>
                  </a:cubicBezTo>
                  <a:lnTo>
                    <a:pt x="1684722" y="1677397"/>
                  </a:lnTo>
                  <a:lnTo>
                    <a:pt x="1449590" y="1677397"/>
                  </a:lnTo>
                  <a:lnTo>
                    <a:pt x="1442493" y="1536857"/>
                  </a:lnTo>
                  <a:cubicBezTo>
                    <a:pt x="1368240" y="805698"/>
                    <a:pt x="750752" y="235132"/>
                    <a:pt x="2" y="235132"/>
                  </a:cubicBezTo>
                  <a:lnTo>
                    <a:pt x="0" y="23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flipH="1" flipV="1">
              <a:off x="6387029" y="2380532"/>
              <a:ext cx="1635542" cy="2055876"/>
            </a:xfrm>
            <a:custGeom>
              <a:avLst/>
              <a:gdLst>
                <a:gd name="connsiteX0" fmla="*/ 0 w 1633802"/>
                <a:gd name="connsiteY0" fmla="*/ 0 h 2055747"/>
                <a:gd name="connsiteX1" fmla="*/ 1 w 1633802"/>
                <a:gd name="connsiteY1" fmla="*/ 0 h 2055747"/>
                <a:gd name="connsiteX2" fmla="*/ 1633802 w 1633802"/>
                <a:gd name="connsiteY2" fmla="*/ 1633801 h 2055747"/>
                <a:gd name="connsiteX3" fmla="*/ 1600609 w 1633802"/>
                <a:gd name="connsiteY3" fmla="*/ 1963069 h 2055747"/>
                <a:gd name="connsiteX4" fmla="*/ 1576779 w 1633802"/>
                <a:gd name="connsiteY4" fmla="*/ 2055747 h 2055747"/>
                <a:gd name="connsiteX5" fmla="*/ 1575433 w 1633802"/>
                <a:gd name="connsiteY5" fmla="*/ 2055747 h 2055747"/>
                <a:gd name="connsiteX6" fmla="*/ 1476075 w 1633802"/>
                <a:gd name="connsiteY6" fmla="*/ 2020594 h 2055747"/>
                <a:gd name="connsiteX7" fmla="*/ 1496379 w 1633802"/>
                <a:gd name="connsiteY7" fmla="*/ 1941627 h 2055747"/>
                <a:gd name="connsiteX8" fmla="*/ 1527411 w 1633802"/>
                <a:gd name="connsiteY8" fmla="*/ 1633801 h 2055747"/>
                <a:gd name="connsiteX9" fmla="*/ 1 w 1633802"/>
                <a:gd name="connsiteY9" fmla="*/ 106391 h 2055747"/>
                <a:gd name="connsiteX10" fmla="*/ 0 w 1633802"/>
                <a:gd name="connsiteY10" fmla="*/ 106391 h 205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3802" h="2055747">
                  <a:moveTo>
                    <a:pt x="0" y="0"/>
                  </a:moveTo>
                  <a:lnTo>
                    <a:pt x="1" y="0"/>
                  </a:lnTo>
                  <a:cubicBezTo>
                    <a:pt x="902324" y="0"/>
                    <a:pt x="1633802" y="731478"/>
                    <a:pt x="1633802" y="1633801"/>
                  </a:cubicBezTo>
                  <a:cubicBezTo>
                    <a:pt x="1633802" y="1746592"/>
                    <a:pt x="1622373" y="1856712"/>
                    <a:pt x="1600609" y="1963069"/>
                  </a:cubicBezTo>
                  <a:lnTo>
                    <a:pt x="1576779" y="2055747"/>
                  </a:lnTo>
                  <a:lnTo>
                    <a:pt x="1575433" y="2055747"/>
                  </a:lnTo>
                  <a:lnTo>
                    <a:pt x="1476075" y="2020594"/>
                  </a:lnTo>
                  <a:lnTo>
                    <a:pt x="1496379" y="1941627"/>
                  </a:lnTo>
                  <a:cubicBezTo>
                    <a:pt x="1516726" y="1842197"/>
                    <a:pt x="1527411" y="1739247"/>
                    <a:pt x="1527411" y="1633801"/>
                  </a:cubicBezTo>
                  <a:cubicBezTo>
                    <a:pt x="1527411" y="790236"/>
                    <a:pt x="843566" y="106391"/>
                    <a:pt x="1" y="106391"/>
                  </a:cubicBezTo>
                  <a:lnTo>
                    <a:pt x="0" y="106391"/>
                  </a:lnTo>
                  <a:close/>
                </a:path>
              </a:pathLst>
            </a:custGeom>
            <a:solidFill>
              <a:srgbClr val="1C1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flipH="1" flipV="1">
              <a:off x="6422222" y="1967769"/>
              <a:ext cx="1600349" cy="2433712"/>
            </a:xfrm>
            <a:custGeom>
              <a:avLst/>
              <a:gdLst>
                <a:gd name="connsiteX0" fmla="*/ 0 w 1599698"/>
                <a:gd name="connsiteY0" fmla="*/ 0 h 2434028"/>
                <a:gd name="connsiteX1" fmla="*/ 1 w 1599698"/>
                <a:gd name="connsiteY1" fmla="*/ 0 h 2434028"/>
                <a:gd name="connsiteX2" fmla="*/ 1599698 w 1599698"/>
                <a:gd name="connsiteY2" fmla="*/ 1599697 h 2434028"/>
                <a:gd name="connsiteX3" fmla="*/ 1406623 w 1599698"/>
                <a:gd name="connsiteY3" fmla="*/ 2362208 h 2434028"/>
                <a:gd name="connsiteX4" fmla="*/ 1362991 w 1599698"/>
                <a:gd name="connsiteY4" fmla="*/ 2434028 h 2434028"/>
                <a:gd name="connsiteX5" fmla="*/ 1333487 w 1599698"/>
                <a:gd name="connsiteY5" fmla="*/ 2421327 h 2434028"/>
                <a:gd name="connsiteX6" fmla="*/ 1378624 w 1599698"/>
                <a:gd name="connsiteY6" fmla="*/ 2347030 h 2434028"/>
                <a:gd name="connsiteX7" fmla="*/ 1567856 w 1599698"/>
                <a:gd name="connsiteY7" fmla="*/ 1599697 h 2434028"/>
                <a:gd name="connsiteX8" fmla="*/ 1 w 1599698"/>
                <a:gd name="connsiteY8" fmla="*/ 31843 h 2434028"/>
                <a:gd name="connsiteX9" fmla="*/ 0 w 1599698"/>
                <a:gd name="connsiteY9" fmla="*/ 31843 h 2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9698" h="2434028">
                  <a:moveTo>
                    <a:pt x="0" y="0"/>
                  </a:moveTo>
                  <a:lnTo>
                    <a:pt x="1" y="0"/>
                  </a:lnTo>
                  <a:cubicBezTo>
                    <a:pt x="883489" y="0"/>
                    <a:pt x="1599698" y="716209"/>
                    <a:pt x="1599698" y="1599697"/>
                  </a:cubicBezTo>
                  <a:cubicBezTo>
                    <a:pt x="1599698" y="1875787"/>
                    <a:pt x="1529756" y="2135541"/>
                    <a:pt x="1406623" y="2362208"/>
                  </a:cubicBezTo>
                  <a:lnTo>
                    <a:pt x="1362991" y="2434028"/>
                  </a:lnTo>
                  <a:lnTo>
                    <a:pt x="1333487" y="2421327"/>
                  </a:lnTo>
                  <a:lnTo>
                    <a:pt x="1378624" y="2347030"/>
                  </a:lnTo>
                  <a:cubicBezTo>
                    <a:pt x="1499306" y="2124875"/>
                    <a:pt x="1567856" y="1870292"/>
                    <a:pt x="1567856" y="1599697"/>
                  </a:cubicBezTo>
                  <a:cubicBezTo>
                    <a:pt x="1567856" y="733795"/>
                    <a:pt x="865903" y="31843"/>
                    <a:pt x="1" y="31843"/>
                  </a:cubicBezTo>
                  <a:lnTo>
                    <a:pt x="0" y="31843"/>
                  </a:lnTo>
                  <a:close/>
                </a:path>
              </a:pathLst>
            </a:custGeom>
            <a:solidFill>
              <a:srgbClr val="1C1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6619875" y="1814513"/>
            <a:ext cx="2527300" cy="261937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9438" y="3941763"/>
            <a:ext cx="1587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1C1F8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620713" y="6126163"/>
            <a:ext cx="369887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184275" y="6126163"/>
            <a:ext cx="368300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844675" y="6126163"/>
            <a:ext cx="368300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503488" y="6126163"/>
            <a:ext cx="368300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3163888" y="6126163"/>
            <a:ext cx="368300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824288" y="6126163"/>
            <a:ext cx="368300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4483100" y="6126163"/>
            <a:ext cx="368300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5143500" y="6126163"/>
            <a:ext cx="368300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5802313" y="6126163"/>
            <a:ext cx="368300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 flipH="1" flipV="1">
            <a:off x="0" y="1446213"/>
            <a:ext cx="8054975" cy="233362"/>
          </a:xfrm>
          <a:custGeom>
            <a:avLst/>
            <a:gdLst>
              <a:gd name="connsiteX0" fmla="*/ 8055429 w 8055429"/>
              <a:gd name="connsiteY0" fmla="*/ 232446 h 232446"/>
              <a:gd name="connsiteX1" fmla="*/ 7903029 w 8055429"/>
              <a:gd name="connsiteY1" fmla="*/ 232446 h 232446"/>
              <a:gd name="connsiteX2" fmla="*/ 3885168 w 8055429"/>
              <a:gd name="connsiteY2" fmla="*/ 232446 h 232446"/>
              <a:gd name="connsiteX3" fmla="*/ 0 w 8055429"/>
              <a:gd name="connsiteY3" fmla="*/ 232446 h 232446"/>
              <a:gd name="connsiteX4" fmla="*/ 0 w 8055429"/>
              <a:gd name="connsiteY4" fmla="*/ 0 h 232446"/>
              <a:gd name="connsiteX5" fmla="*/ 3885168 w 8055429"/>
              <a:gd name="connsiteY5" fmla="*/ 0 h 232446"/>
              <a:gd name="connsiteX6" fmla="*/ 7903029 w 8055429"/>
              <a:gd name="connsiteY6" fmla="*/ 0 h 232446"/>
              <a:gd name="connsiteX7" fmla="*/ 8055429 w 8055429"/>
              <a:gd name="connsiteY7" fmla="*/ 0 h 2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5429" h="232446">
                <a:moveTo>
                  <a:pt x="8055429" y="232446"/>
                </a:moveTo>
                <a:lnTo>
                  <a:pt x="7903029" y="232446"/>
                </a:lnTo>
                <a:lnTo>
                  <a:pt x="3885168" y="232446"/>
                </a:lnTo>
                <a:lnTo>
                  <a:pt x="0" y="232446"/>
                </a:lnTo>
                <a:lnTo>
                  <a:pt x="0" y="0"/>
                </a:lnTo>
                <a:lnTo>
                  <a:pt x="3885168" y="0"/>
                </a:lnTo>
                <a:lnTo>
                  <a:pt x="7903029" y="0"/>
                </a:lnTo>
                <a:lnTo>
                  <a:pt x="8055429" y="0"/>
                </a:lnTo>
                <a:close/>
              </a:path>
            </a:pathLst>
          </a:custGeom>
          <a:solidFill>
            <a:srgbClr val="1C1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8054975" y="1531938"/>
            <a:ext cx="1600200" cy="2433637"/>
          </a:xfrm>
          <a:custGeom>
            <a:avLst/>
            <a:gdLst>
              <a:gd name="connsiteX0" fmla="*/ 0 w 1599698"/>
              <a:gd name="connsiteY0" fmla="*/ 0 h 2434028"/>
              <a:gd name="connsiteX1" fmla="*/ 1 w 1599698"/>
              <a:gd name="connsiteY1" fmla="*/ 0 h 2434028"/>
              <a:gd name="connsiteX2" fmla="*/ 1599698 w 1599698"/>
              <a:gd name="connsiteY2" fmla="*/ 1599697 h 2434028"/>
              <a:gd name="connsiteX3" fmla="*/ 1406623 w 1599698"/>
              <a:gd name="connsiteY3" fmla="*/ 2362208 h 2434028"/>
              <a:gd name="connsiteX4" fmla="*/ 1362991 w 1599698"/>
              <a:gd name="connsiteY4" fmla="*/ 2434028 h 2434028"/>
              <a:gd name="connsiteX5" fmla="*/ 1333487 w 1599698"/>
              <a:gd name="connsiteY5" fmla="*/ 2421327 h 2434028"/>
              <a:gd name="connsiteX6" fmla="*/ 1378624 w 1599698"/>
              <a:gd name="connsiteY6" fmla="*/ 2347030 h 2434028"/>
              <a:gd name="connsiteX7" fmla="*/ 1567856 w 1599698"/>
              <a:gd name="connsiteY7" fmla="*/ 1599697 h 2434028"/>
              <a:gd name="connsiteX8" fmla="*/ 1 w 1599698"/>
              <a:gd name="connsiteY8" fmla="*/ 31843 h 2434028"/>
              <a:gd name="connsiteX9" fmla="*/ 0 w 1599698"/>
              <a:gd name="connsiteY9" fmla="*/ 31843 h 243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698" h="2434028">
                <a:moveTo>
                  <a:pt x="0" y="0"/>
                </a:moveTo>
                <a:lnTo>
                  <a:pt x="1" y="0"/>
                </a:lnTo>
                <a:cubicBezTo>
                  <a:pt x="883489" y="0"/>
                  <a:pt x="1599698" y="716209"/>
                  <a:pt x="1599698" y="1599697"/>
                </a:cubicBezTo>
                <a:cubicBezTo>
                  <a:pt x="1599698" y="1875787"/>
                  <a:pt x="1529756" y="2135541"/>
                  <a:pt x="1406623" y="2362208"/>
                </a:cubicBezTo>
                <a:lnTo>
                  <a:pt x="1362991" y="2434028"/>
                </a:lnTo>
                <a:lnTo>
                  <a:pt x="1333487" y="2421327"/>
                </a:lnTo>
                <a:lnTo>
                  <a:pt x="1378624" y="2347030"/>
                </a:lnTo>
                <a:cubicBezTo>
                  <a:pt x="1499306" y="2124875"/>
                  <a:pt x="1567856" y="1870292"/>
                  <a:pt x="1567856" y="1599697"/>
                </a:cubicBezTo>
                <a:cubicBezTo>
                  <a:pt x="1567856" y="733795"/>
                  <a:pt x="865903" y="31843"/>
                  <a:pt x="1" y="31843"/>
                </a:cubicBezTo>
                <a:lnTo>
                  <a:pt x="0" y="31843"/>
                </a:lnTo>
                <a:close/>
              </a:path>
            </a:pathLst>
          </a:custGeom>
          <a:solidFill>
            <a:srgbClr val="1C1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8054975" y="1498600"/>
            <a:ext cx="1633538" cy="2055813"/>
          </a:xfrm>
          <a:custGeom>
            <a:avLst/>
            <a:gdLst>
              <a:gd name="connsiteX0" fmla="*/ 0 w 1633802"/>
              <a:gd name="connsiteY0" fmla="*/ 0 h 2055747"/>
              <a:gd name="connsiteX1" fmla="*/ 1 w 1633802"/>
              <a:gd name="connsiteY1" fmla="*/ 0 h 2055747"/>
              <a:gd name="connsiteX2" fmla="*/ 1633802 w 1633802"/>
              <a:gd name="connsiteY2" fmla="*/ 1633801 h 2055747"/>
              <a:gd name="connsiteX3" fmla="*/ 1600609 w 1633802"/>
              <a:gd name="connsiteY3" fmla="*/ 1963069 h 2055747"/>
              <a:gd name="connsiteX4" fmla="*/ 1576779 w 1633802"/>
              <a:gd name="connsiteY4" fmla="*/ 2055747 h 2055747"/>
              <a:gd name="connsiteX5" fmla="*/ 1575433 w 1633802"/>
              <a:gd name="connsiteY5" fmla="*/ 2055747 h 2055747"/>
              <a:gd name="connsiteX6" fmla="*/ 1476075 w 1633802"/>
              <a:gd name="connsiteY6" fmla="*/ 2020594 h 2055747"/>
              <a:gd name="connsiteX7" fmla="*/ 1496379 w 1633802"/>
              <a:gd name="connsiteY7" fmla="*/ 1941627 h 2055747"/>
              <a:gd name="connsiteX8" fmla="*/ 1527411 w 1633802"/>
              <a:gd name="connsiteY8" fmla="*/ 1633801 h 2055747"/>
              <a:gd name="connsiteX9" fmla="*/ 1 w 1633802"/>
              <a:gd name="connsiteY9" fmla="*/ 106391 h 2055747"/>
              <a:gd name="connsiteX10" fmla="*/ 0 w 1633802"/>
              <a:gd name="connsiteY10" fmla="*/ 106391 h 205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802" h="2055747">
                <a:moveTo>
                  <a:pt x="0" y="0"/>
                </a:moveTo>
                <a:lnTo>
                  <a:pt x="1" y="0"/>
                </a:lnTo>
                <a:cubicBezTo>
                  <a:pt x="902324" y="0"/>
                  <a:pt x="1633802" y="731478"/>
                  <a:pt x="1633802" y="1633801"/>
                </a:cubicBezTo>
                <a:cubicBezTo>
                  <a:pt x="1633802" y="1746592"/>
                  <a:pt x="1622373" y="1856712"/>
                  <a:pt x="1600609" y="1963069"/>
                </a:cubicBezTo>
                <a:lnTo>
                  <a:pt x="1576779" y="2055747"/>
                </a:lnTo>
                <a:lnTo>
                  <a:pt x="1575433" y="2055747"/>
                </a:lnTo>
                <a:lnTo>
                  <a:pt x="1476075" y="2020594"/>
                </a:lnTo>
                <a:lnTo>
                  <a:pt x="1496379" y="1941627"/>
                </a:lnTo>
                <a:cubicBezTo>
                  <a:pt x="1516726" y="1842197"/>
                  <a:pt x="1527411" y="1739247"/>
                  <a:pt x="1527411" y="1633801"/>
                </a:cubicBezTo>
                <a:cubicBezTo>
                  <a:pt x="1527411" y="790236"/>
                  <a:pt x="843566" y="106391"/>
                  <a:pt x="1" y="106391"/>
                </a:cubicBezTo>
                <a:lnTo>
                  <a:pt x="0" y="106391"/>
                </a:lnTo>
                <a:close/>
              </a:path>
            </a:pathLst>
          </a:custGeom>
          <a:solidFill>
            <a:srgbClr val="1C1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8054975" y="1446213"/>
            <a:ext cx="1685925" cy="1677987"/>
          </a:xfrm>
          <a:custGeom>
            <a:avLst/>
            <a:gdLst>
              <a:gd name="connsiteX0" fmla="*/ 2 w 1684722"/>
              <a:gd name="connsiteY0" fmla="*/ 0 h 1677397"/>
              <a:gd name="connsiteX1" fmla="*/ 1676411 w 1684722"/>
              <a:gd name="connsiteY1" fmla="*/ 1512817 h 1677397"/>
              <a:gd name="connsiteX2" fmla="*/ 1684722 w 1684722"/>
              <a:gd name="connsiteY2" fmla="*/ 1677397 h 1677397"/>
              <a:gd name="connsiteX3" fmla="*/ 1449590 w 1684722"/>
              <a:gd name="connsiteY3" fmla="*/ 1677397 h 1677397"/>
              <a:gd name="connsiteX4" fmla="*/ 1442493 w 1684722"/>
              <a:gd name="connsiteY4" fmla="*/ 1536857 h 1677397"/>
              <a:gd name="connsiteX5" fmla="*/ 2 w 1684722"/>
              <a:gd name="connsiteY5" fmla="*/ 235132 h 1677397"/>
              <a:gd name="connsiteX6" fmla="*/ 0 w 1684722"/>
              <a:gd name="connsiteY6" fmla="*/ 235132 h 1677397"/>
              <a:gd name="connsiteX7" fmla="*/ 0 w 1684722"/>
              <a:gd name="connsiteY7" fmla="*/ 0 h 167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722" h="1677397">
                <a:moveTo>
                  <a:pt x="2" y="0"/>
                </a:moveTo>
                <a:cubicBezTo>
                  <a:pt x="872496" y="0"/>
                  <a:pt x="1590117" y="663090"/>
                  <a:pt x="1676411" y="1512817"/>
                </a:cubicBezTo>
                <a:lnTo>
                  <a:pt x="1684722" y="1677397"/>
                </a:lnTo>
                <a:lnTo>
                  <a:pt x="1449590" y="1677397"/>
                </a:lnTo>
                <a:lnTo>
                  <a:pt x="1442493" y="1536857"/>
                </a:lnTo>
                <a:cubicBezTo>
                  <a:pt x="1368240" y="805698"/>
                  <a:pt x="750752" y="235132"/>
                  <a:pt x="2" y="235132"/>
                </a:cubicBezTo>
                <a:lnTo>
                  <a:pt x="0" y="235132"/>
                </a:lnTo>
                <a:lnTo>
                  <a:pt x="0" y="0"/>
                </a:lnTo>
                <a:close/>
              </a:path>
            </a:pathLst>
          </a:custGeom>
          <a:solidFill>
            <a:srgbClr val="1C1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-26988" y="6126163"/>
            <a:ext cx="428626" cy="241300"/>
          </a:xfrm>
          <a:custGeom>
            <a:avLst/>
            <a:gdLst>
              <a:gd name="connsiteX0" fmla="*/ 0 w 592383"/>
              <a:gd name="connsiteY0" fmla="*/ 0 h 381642"/>
              <a:gd name="connsiteX1" fmla="*/ 450573 w 592383"/>
              <a:gd name="connsiteY1" fmla="*/ 0 h 381642"/>
              <a:gd name="connsiteX2" fmla="*/ 592383 w 592383"/>
              <a:gd name="connsiteY2" fmla="*/ 358280 h 381642"/>
              <a:gd name="connsiteX3" fmla="*/ 592383 w 592383"/>
              <a:gd name="connsiteY3" fmla="*/ 381642 h 381642"/>
              <a:gd name="connsiteX4" fmla="*/ 151057 w 592383"/>
              <a:gd name="connsiteY4" fmla="*/ 381642 h 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3" h="381642">
                <a:moveTo>
                  <a:pt x="0" y="0"/>
                </a:moveTo>
                <a:lnTo>
                  <a:pt x="450573" y="0"/>
                </a:lnTo>
                <a:lnTo>
                  <a:pt x="592383" y="358280"/>
                </a:lnTo>
                <a:lnTo>
                  <a:pt x="592383" y="381642"/>
                </a:lnTo>
                <a:lnTo>
                  <a:pt x="151057" y="381642"/>
                </a:lnTo>
                <a:close/>
              </a:path>
            </a:pathLst>
          </a:custGeom>
          <a:solidFill>
            <a:srgbClr val="1C1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4772" name="Rectangle 4"/>
          <p:cNvSpPr>
            <a:spLocks noChangeArrowheads="1"/>
          </p:cNvSpPr>
          <p:nvPr/>
        </p:nvSpPr>
        <p:spPr bwMode="auto">
          <a:xfrm>
            <a:off x="436563" y="2033588"/>
            <a:ext cx="25114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altLang="zh-CN" sz="1400" b="1">
              <a:solidFill>
                <a:srgbClr val="002060"/>
              </a:solidFill>
              <a:latin typeface="宋体" charset="-122"/>
              <a:cs typeface="Arial" charset="0"/>
            </a:endParaRPr>
          </a:p>
          <a:p>
            <a:pPr eaLnBrk="0" hangingPunct="0"/>
            <a:r>
              <a:rPr lang="zh-CN" altLang="en-GB" sz="1600" b="1">
                <a:solidFill>
                  <a:srgbClr val="002060"/>
                </a:solidFill>
                <a:latin typeface="宋体" charset="-122"/>
                <a:cs typeface="Arial" charset="0"/>
              </a:rPr>
              <a:t>我们快速且灵活的反应</a:t>
            </a:r>
            <a:endParaRPr lang="zh-CN" altLang="en-GB" sz="1600">
              <a:cs typeface="Arial" charset="0"/>
            </a:endParaRPr>
          </a:p>
        </p:txBody>
      </p:sp>
      <p:sp>
        <p:nvSpPr>
          <p:cNvPr id="74773" name="Textfeld 2"/>
          <p:cNvSpPr txBox="1">
            <a:spLocks noChangeArrowheads="1"/>
          </p:cNvSpPr>
          <p:nvPr/>
        </p:nvSpPr>
        <p:spPr bwMode="auto">
          <a:xfrm>
            <a:off x="2786063" y="2206625"/>
            <a:ext cx="37417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zh-CN" altLang="en-US" sz="2000" b="1">
                <a:solidFill>
                  <a:srgbClr val="E46C0A"/>
                </a:solidFill>
                <a:latin typeface="Calibri" pitchFamily="34" charset="0"/>
                <a:cs typeface="Arial" charset="0"/>
              </a:rPr>
              <a:t>为</a:t>
            </a:r>
            <a:r>
              <a:rPr lang="zh-CN" altLang="zh-CN" sz="2000" b="1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您</a:t>
            </a:r>
            <a:r>
              <a:rPr lang="zh-CN" altLang="en-US" sz="2000" b="1">
                <a:solidFill>
                  <a:srgbClr val="E46C0A"/>
                </a:solidFill>
                <a:latin typeface="Calibri" pitchFamily="34" charset="0"/>
                <a:cs typeface="Arial" charset="0"/>
              </a:rPr>
              <a:t>提供高水平的产品与服务</a:t>
            </a:r>
            <a:endParaRPr lang="zh-CN" altLang="en-US" sz="2000">
              <a:latin typeface="Calibri" pitchFamily="34" charset="0"/>
              <a:cs typeface="Arial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solidFill>
                  <a:srgbClr val="E46C0A"/>
                </a:solidFill>
                <a:latin typeface="宋体" charset="-122"/>
                <a:cs typeface="Arial" charset="0"/>
              </a:rPr>
              <a:t> </a:t>
            </a:r>
            <a:endParaRPr lang="zh-CN" altLang="en-US" sz="1100">
              <a:latin typeface="Calibri" pitchFamily="34" charset="0"/>
              <a:cs typeface="Arial" charset="0"/>
            </a:endParaRPr>
          </a:p>
        </p:txBody>
      </p:sp>
      <p:sp>
        <p:nvSpPr>
          <p:cNvPr id="74774" name="文本框 10"/>
          <p:cNvSpPr txBox="1">
            <a:spLocks noChangeArrowheads="1"/>
          </p:cNvSpPr>
          <p:nvPr/>
        </p:nvSpPr>
        <p:spPr bwMode="auto">
          <a:xfrm>
            <a:off x="420688" y="2843213"/>
            <a:ext cx="26638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zh-CN" sz="16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量身订制为您创造更多价值</a:t>
            </a:r>
            <a:endParaRPr lang="zh-CN" altLang="zh-CN" sz="1600">
              <a:latin typeface="Calibri" pitchFamily="34" charset="0"/>
              <a:cs typeface="Arial" charset="0"/>
            </a:endParaRPr>
          </a:p>
        </p:txBody>
      </p:sp>
      <p:sp>
        <p:nvSpPr>
          <p:cNvPr id="74775" name="矩形 48"/>
          <p:cNvSpPr>
            <a:spLocks noChangeArrowheads="1"/>
          </p:cNvSpPr>
          <p:nvPr/>
        </p:nvSpPr>
        <p:spPr bwMode="auto">
          <a:xfrm>
            <a:off x="3273425" y="2835275"/>
            <a:ext cx="2765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E46C0A"/>
                </a:solidFill>
                <a:latin typeface="宋体" charset="-122"/>
                <a:cs typeface="Arial" charset="0"/>
              </a:rPr>
              <a:t>凯特电容超越您的期待</a:t>
            </a:r>
            <a:endParaRPr lang="zh-CN" altLang="en-US" sz="2000">
              <a:cs typeface="Arial" charset="0"/>
            </a:endParaRPr>
          </a:p>
        </p:txBody>
      </p:sp>
      <p:pic>
        <p:nvPicPr>
          <p:cNvPr id="74776" name="Picture 30" descr="K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77875"/>
            <a:ext cx="120173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矩形 50"/>
          <p:cNvSpPr/>
          <p:nvPr/>
        </p:nvSpPr>
        <p:spPr>
          <a:xfrm>
            <a:off x="1204913" y="704850"/>
            <a:ext cx="6096000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深圳市凯特电子有限公司</a:t>
            </a:r>
            <a:endParaRPr lang="zh-CN" altLang="en-US" sz="2400" dirty="0">
              <a:solidFill>
                <a:srgbClr val="002060"/>
              </a:solidFill>
              <a:latin typeface="微软雅黑" panose="020B0503020204020204" charset="-122"/>
              <a:ea typeface="+mn-ea"/>
              <a:cs typeface="微软雅黑" panose="020B0503020204020204" charset="-122"/>
            </a:endParaRPr>
          </a:p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US" b="1" spc="-5" dirty="0" err="1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ShenZhen</a:t>
            </a:r>
            <a:r>
              <a:rPr lang="en-US" b="1" spc="-5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 </a:t>
            </a:r>
            <a:r>
              <a:rPr lang="en-US" b="1" spc="-5" dirty="0" err="1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K</a:t>
            </a:r>
            <a:r>
              <a:rPr lang="en-US" altLang="zh-CN" b="1" spc="-5" dirty="0" err="1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aite</a:t>
            </a:r>
            <a:r>
              <a:rPr lang="en-US" b="1" spc="-2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 </a:t>
            </a:r>
            <a:r>
              <a:rPr lang="en-US" b="1" spc="-5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Electronics</a:t>
            </a:r>
            <a:r>
              <a:rPr lang="en-US" b="1" spc="35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 </a:t>
            </a:r>
            <a:r>
              <a:rPr lang="en-US" b="1" spc="-45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CO.,LTD</a:t>
            </a:r>
            <a:endParaRPr lang="zh-CN" altLang="en-US" dirty="0">
              <a:solidFill>
                <a:srgbClr val="002060"/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/>
          <p:nvPr/>
        </p:nvSpPr>
        <p:spPr>
          <a:xfrm rot="5400000">
            <a:off x="2709863" y="2239962"/>
            <a:ext cx="2636838" cy="119221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6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07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08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09" name="object 2"/>
          <p:cNvSpPr>
            <a:spLocks noChangeArrowheads="1"/>
          </p:cNvSpPr>
          <p:nvPr/>
        </p:nvSpPr>
        <p:spPr bwMode="auto">
          <a:xfrm>
            <a:off x="1519238" y="1554163"/>
            <a:ext cx="2241550" cy="14652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0" name="object 3"/>
          <p:cNvSpPr>
            <a:spLocks noChangeArrowheads="1"/>
          </p:cNvSpPr>
          <p:nvPr/>
        </p:nvSpPr>
        <p:spPr bwMode="auto">
          <a:xfrm>
            <a:off x="3298825" y="1552575"/>
            <a:ext cx="1200150" cy="1638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1" name="object 4"/>
          <p:cNvSpPr>
            <a:spLocks noChangeArrowheads="1"/>
          </p:cNvSpPr>
          <p:nvPr/>
        </p:nvSpPr>
        <p:spPr bwMode="auto">
          <a:xfrm>
            <a:off x="4038600" y="1882775"/>
            <a:ext cx="6421438" cy="13065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2" name="object 5"/>
          <p:cNvSpPr>
            <a:spLocks noChangeArrowheads="1"/>
          </p:cNvSpPr>
          <p:nvPr/>
        </p:nvSpPr>
        <p:spPr bwMode="auto">
          <a:xfrm>
            <a:off x="1519238" y="2560638"/>
            <a:ext cx="2241550" cy="14716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3" name="object 6"/>
          <p:cNvSpPr>
            <a:spLocks noChangeArrowheads="1"/>
          </p:cNvSpPr>
          <p:nvPr/>
        </p:nvSpPr>
        <p:spPr bwMode="auto">
          <a:xfrm>
            <a:off x="3298825" y="2554288"/>
            <a:ext cx="1198563" cy="14779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4" name="object 7"/>
          <p:cNvSpPr>
            <a:spLocks noChangeArrowheads="1"/>
          </p:cNvSpPr>
          <p:nvPr/>
        </p:nvSpPr>
        <p:spPr bwMode="auto">
          <a:xfrm>
            <a:off x="4038600" y="2719388"/>
            <a:ext cx="7350125" cy="130651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5" name="object 8"/>
          <p:cNvSpPr>
            <a:spLocks noChangeArrowheads="1"/>
          </p:cNvSpPr>
          <p:nvPr/>
        </p:nvSpPr>
        <p:spPr bwMode="auto">
          <a:xfrm>
            <a:off x="1519238" y="3571875"/>
            <a:ext cx="2241550" cy="14732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6" name="object 9"/>
          <p:cNvSpPr>
            <a:spLocks noChangeArrowheads="1"/>
          </p:cNvSpPr>
          <p:nvPr/>
        </p:nvSpPr>
        <p:spPr bwMode="auto">
          <a:xfrm>
            <a:off x="3298825" y="3571875"/>
            <a:ext cx="1198563" cy="14795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7" name="object 10"/>
          <p:cNvSpPr>
            <a:spLocks noChangeArrowheads="1"/>
          </p:cNvSpPr>
          <p:nvPr/>
        </p:nvSpPr>
        <p:spPr bwMode="auto">
          <a:xfrm>
            <a:off x="4038600" y="3570288"/>
            <a:ext cx="6719888" cy="130651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8" name="object 11"/>
          <p:cNvSpPr>
            <a:spLocks noChangeArrowheads="1"/>
          </p:cNvSpPr>
          <p:nvPr/>
        </p:nvSpPr>
        <p:spPr bwMode="auto">
          <a:xfrm>
            <a:off x="1519238" y="4586288"/>
            <a:ext cx="2241550" cy="14636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19" name="object 12"/>
          <p:cNvSpPr>
            <a:spLocks noChangeArrowheads="1"/>
          </p:cNvSpPr>
          <p:nvPr/>
        </p:nvSpPr>
        <p:spPr bwMode="auto">
          <a:xfrm>
            <a:off x="3298825" y="4414838"/>
            <a:ext cx="1200150" cy="16383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0" name="object 13"/>
          <p:cNvSpPr>
            <a:spLocks noChangeArrowheads="1"/>
          </p:cNvSpPr>
          <p:nvPr/>
        </p:nvSpPr>
        <p:spPr bwMode="auto">
          <a:xfrm>
            <a:off x="4038600" y="4419600"/>
            <a:ext cx="5624513" cy="13065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1" name="object 14"/>
          <p:cNvSpPr>
            <a:spLocks noChangeArrowheads="1"/>
          </p:cNvSpPr>
          <p:nvPr/>
        </p:nvSpPr>
        <p:spPr bwMode="auto">
          <a:xfrm>
            <a:off x="1019175" y="1560513"/>
            <a:ext cx="1457325" cy="14573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2" name="object 15"/>
          <p:cNvSpPr>
            <a:spLocks noChangeArrowheads="1"/>
          </p:cNvSpPr>
          <p:nvPr/>
        </p:nvSpPr>
        <p:spPr bwMode="auto">
          <a:xfrm>
            <a:off x="1300163" y="1841500"/>
            <a:ext cx="693737" cy="695325"/>
          </a:xfrm>
          <a:custGeom>
            <a:avLst/>
            <a:gdLst>
              <a:gd name="T0" fmla="*/ 0 w 694055"/>
              <a:gd name="T1" fmla="*/ 0 h 694689"/>
              <a:gd name="T2" fmla="*/ 694055 w 694055"/>
              <a:gd name="T3" fmla="*/ 694689 h 694689"/>
            </a:gdLst>
            <a:ahLst/>
            <a:cxnLst/>
            <a:rect l="T0" t="T1" r="T2" b="T3"/>
            <a:pathLst>
              <a:path w="694055" h="694689">
                <a:moveTo>
                  <a:pt x="346722" y="694359"/>
                </a:moveTo>
                <a:lnTo>
                  <a:pt x="299612" y="691190"/>
                </a:lnTo>
                <a:lnTo>
                  <a:pt x="254429" y="681956"/>
                </a:lnTo>
                <a:lnTo>
                  <a:pt x="211590" y="667070"/>
                </a:lnTo>
                <a:lnTo>
                  <a:pt x="171510" y="646946"/>
                </a:lnTo>
                <a:lnTo>
                  <a:pt x="134603" y="621997"/>
                </a:lnTo>
                <a:lnTo>
                  <a:pt x="101285" y="592634"/>
                </a:lnTo>
                <a:lnTo>
                  <a:pt x="71972" y="559271"/>
                </a:lnTo>
                <a:lnTo>
                  <a:pt x="47077" y="522320"/>
                </a:lnTo>
                <a:lnTo>
                  <a:pt x="27018" y="482195"/>
                </a:lnTo>
                <a:lnTo>
                  <a:pt x="12208" y="439308"/>
                </a:lnTo>
                <a:lnTo>
                  <a:pt x="3064" y="394072"/>
                </a:lnTo>
                <a:lnTo>
                  <a:pt x="0" y="346900"/>
                </a:lnTo>
                <a:lnTo>
                  <a:pt x="3064" y="299853"/>
                </a:lnTo>
                <a:lnTo>
                  <a:pt x="12208" y="254723"/>
                </a:lnTo>
                <a:lnTo>
                  <a:pt x="27018" y="211922"/>
                </a:lnTo>
                <a:lnTo>
                  <a:pt x="47077" y="171867"/>
                </a:lnTo>
                <a:lnTo>
                  <a:pt x="71972" y="134972"/>
                </a:lnTo>
                <a:lnTo>
                  <a:pt x="101285" y="101650"/>
                </a:lnTo>
                <a:lnTo>
                  <a:pt x="134603" y="72318"/>
                </a:lnTo>
                <a:lnTo>
                  <a:pt x="171510" y="47389"/>
                </a:lnTo>
                <a:lnTo>
                  <a:pt x="211590" y="27278"/>
                </a:lnTo>
                <a:lnTo>
                  <a:pt x="254429" y="12400"/>
                </a:lnTo>
                <a:lnTo>
                  <a:pt x="299612" y="3169"/>
                </a:lnTo>
                <a:lnTo>
                  <a:pt x="346722" y="0"/>
                </a:lnTo>
                <a:lnTo>
                  <a:pt x="393833" y="3169"/>
                </a:lnTo>
                <a:lnTo>
                  <a:pt x="439017" y="12401"/>
                </a:lnTo>
                <a:lnTo>
                  <a:pt x="481861" y="27282"/>
                </a:lnTo>
                <a:lnTo>
                  <a:pt x="521952" y="47399"/>
                </a:lnTo>
                <a:lnTo>
                  <a:pt x="558875" y="72338"/>
                </a:lnTo>
                <a:lnTo>
                  <a:pt x="592216" y="101685"/>
                </a:lnTo>
                <a:lnTo>
                  <a:pt x="621564" y="135027"/>
                </a:lnTo>
                <a:lnTo>
                  <a:pt x="646502" y="171950"/>
                </a:lnTo>
                <a:lnTo>
                  <a:pt x="666619" y="212040"/>
                </a:lnTo>
                <a:lnTo>
                  <a:pt x="681501" y="254884"/>
                </a:lnTo>
                <a:lnTo>
                  <a:pt x="690733" y="300069"/>
                </a:lnTo>
                <a:lnTo>
                  <a:pt x="693902" y="347179"/>
                </a:lnTo>
                <a:lnTo>
                  <a:pt x="690733" y="394287"/>
                </a:lnTo>
                <a:lnTo>
                  <a:pt x="681501" y="439470"/>
                </a:lnTo>
                <a:lnTo>
                  <a:pt x="666619" y="482313"/>
                </a:lnTo>
                <a:lnTo>
                  <a:pt x="646502" y="522403"/>
                </a:lnTo>
                <a:lnTo>
                  <a:pt x="621564" y="559326"/>
                </a:lnTo>
                <a:lnTo>
                  <a:pt x="592216" y="592669"/>
                </a:lnTo>
                <a:lnTo>
                  <a:pt x="558875" y="622017"/>
                </a:lnTo>
                <a:lnTo>
                  <a:pt x="521952" y="646957"/>
                </a:lnTo>
                <a:lnTo>
                  <a:pt x="481861" y="667075"/>
                </a:lnTo>
                <a:lnTo>
                  <a:pt x="439017" y="681957"/>
                </a:lnTo>
                <a:lnTo>
                  <a:pt x="393833" y="691190"/>
                </a:lnTo>
                <a:lnTo>
                  <a:pt x="346722" y="6943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3" name="object 16"/>
          <p:cNvSpPr>
            <a:spLocks noChangeArrowheads="1"/>
          </p:cNvSpPr>
          <p:nvPr/>
        </p:nvSpPr>
        <p:spPr bwMode="auto">
          <a:xfrm>
            <a:off x="1019175" y="2560638"/>
            <a:ext cx="1470025" cy="14700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4" name="object 17"/>
          <p:cNvSpPr>
            <a:spLocks noChangeArrowheads="1"/>
          </p:cNvSpPr>
          <p:nvPr/>
        </p:nvSpPr>
        <p:spPr bwMode="auto">
          <a:xfrm>
            <a:off x="1300163" y="2838450"/>
            <a:ext cx="693737" cy="695325"/>
          </a:xfrm>
          <a:custGeom>
            <a:avLst/>
            <a:gdLst>
              <a:gd name="T0" fmla="*/ 0 w 694055"/>
              <a:gd name="T1" fmla="*/ 0 h 694689"/>
              <a:gd name="T2" fmla="*/ 694055 w 694055"/>
              <a:gd name="T3" fmla="*/ 694689 h 694689"/>
            </a:gdLst>
            <a:ahLst/>
            <a:cxnLst/>
            <a:rect l="T0" t="T1" r="T2" b="T3"/>
            <a:pathLst>
              <a:path w="694055" h="694689">
                <a:moveTo>
                  <a:pt x="346722" y="694359"/>
                </a:moveTo>
                <a:lnTo>
                  <a:pt x="299610" y="691190"/>
                </a:lnTo>
                <a:lnTo>
                  <a:pt x="254422" y="681958"/>
                </a:lnTo>
                <a:lnTo>
                  <a:pt x="211574" y="667077"/>
                </a:lnTo>
                <a:lnTo>
                  <a:pt x="171480" y="646960"/>
                </a:lnTo>
                <a:lnTo>
                  <a:pt x="134559" y="622021"/>
                </a:lnTo>
                <a:lnTo>
                  <a:pt x="101226" y="592674"/>
                </a:lnTo>
                <a:lnTo>
                  <a:pt x="71972" y="559438"/>
                </a:lnTo>
                <a:lnTo>
                  <a:pt x="47077" y="522567"/>
                </a:lnTo>
                <a:lnTo>
                  <a:pt x="27018" y="482544"/>
                </a:lnTo>
                <a:lnTo>
                  <a:pt x="12208" y="439783"/>
                </a:lnTo>
                <a:lnTo>
                  <a:pt x="3064" y="394701"/>
                </a:lnTo>
                <a:lnTo>
                  <a:pt x="0" y="347713"/>
                </a:lnTo>
                <a:lnTo>
                  <a:pt x="3064" y="300482"/>
                </a:lnTo>
                <a:lnTo>
                  <a:pt x="12208" y="255197"/>
                </a:lnTo>
                <a:lnTo>
                  <a:pt x="27018" y="212271"/>
                </a:lnTo>
                <a:lnTo>
                  <a:pt x="47077" y="172114"/>
                </a:lnTo>
                <a:lnTo>
                  <a:pt x="71972" y="135138"/>
                </a:lnTo>
                <a:lnTo>
                  <a:pt x="101285" y="101757"/>
                </a:lnTo>
                <a:lnTo>
                  <a:pt x="134660" y="72342"/>
                </a:lnTo>
                <a:lnTo>
                  <a:pt x="171549" y="47402"/>
                </a:lnTo>
                <a:lnTo>
                  <a:pt x="211614" y="27284"/>
                </a:lnTo>
                <a:lnTo>
                  <a:pt x="254441" y="12402"/>
                </a:lnTo>
                <a:lnTo>
                  <a:pt x="299616" y="3169"/>
                </a:lnTo>
                <a:lnTo>
                  <a:pt x="346722" y="0"/>
                </a:lnTo>
                <a:lnTo>
                  <a:pt x="393834" y="3169"/>
                </a:lnTo>
                <a:lnTo>
                  <a:pt x="439024" y="12404"/>
                </a:lnTo>
                <a:lnTo>
                  <a:pt x="481878" y="27292"/>
                </a:lnTo>
                <a:lnTo>
                  <a:pt x="521981" y="47422"/>
                </a:lnTo>
                <a:lnTo>
                  <a:pt x="558918" y="72380"/>
                </a:lnTo>
                <a:lnTo>
                  <a:pt x="592275" y="101757"/>
                </a:lnTo>
                <a:lnTo>
                  <a:pt x="621564" y="135032"/>
                </a:lnTo>
                <a:lnTo>
                  <a:pt x="646502" y="171956"/>
                </a:lnTo>
                <a:lnTo>
                  <a:pt x="666619" y="212046"/>
                </a:lnTo>
                <a:lnTo>
                  <a:pt x="681501" y="254889"/>
                </a:lnTo>
                <a:lnTo>
                  <a:pt x="690733" y="300071"/>
                </a:lnTo>
                <a:lnTo>
                  <a:pt x="693902" y="347179"/>
                </a:lnTo>
                <a:lnTo>
                  <a:pt x="690733" y="394290"/>
                </a:lnTo>
                <a:lnTo>
                  <a:pt x="681501" y="439474"/>
                </a:lnTo>
                <a:lnTo>
                  <a:pt x="666619" y="482319"/>
                </a:lnTo>
                <a:lnTo>
                  <a:pt x="646502" y="522409"/>
                </a:lnTo>
                <a:lnTo>
                  <a:pt x="621564" y="559332"/>
                </a:lnTo>
                <a:lnTo>
                  <a:pt x="592216" y="592674"/>
                </a:lnTo>
                <a:lnTo>
                  <a:pt x="558817" y="622059"/>
                </a:lnTo>
                <a:lnTo>
                  <a:pt x="521912" y="646979"/>
                </a:lnTo>
                <a:lnTo>
                  <a:pt x="481837" y="667085"/>
                </a:lnTo>
                <a:lnTo>
                  <a:pt x="439005" y="681960"/>
                </a:lnTo>
                <a:lnTo>
                  <a:pt x="393828" y="691190"/>
                </a:lnTo>
                <a:lnTo>
                  <a:pt x="346722" y="6943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5" name="object 18"/>
          <p:cNvSpPr>
            <a:spLocks noChangeArrowheads="1"/>
          </p:cNvSpPr>
          <p:nvPr/>
        </p:nvSpPr>
        <p:spPr bwMode="auto">
          <a:xfrm>
            <a:off x="1019175" y="3573463"/>
            <a:ext cx="1470025" cy="147161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6" name="object 19"/>
          <p:cNvSpPr>
            <a:spLocks noChangeArrowheads="1"/>
          </p:cNvSpPr>
          <p:nvPr/>
        </p:nvSpPr>
        <p:spPr bwMode="auto">
          <a:xfrm>
            <a:off x="1300163" y="3862388"/>
            <a:ext cx="693737" cy="695325"/>
          </a:xfrm>
          <a:custGeom>
            <a:avLst/>
            <a:gdLst>
              <a:gd name="T0" fmla="*/ 0 w 694055"/>
              <a:gd name="T1" fmla="*/ 0 h 694689"/>
              <a:gd name="T2" fmla="*/ 694055 w 694055"/>
              <a:gd name="T3" fmla="*/ 694689 h 694689"/>
            </a:gdLst>
            <a:ahLst/>
            <a:cxnLst/>
            <a:rect l="T0" t="T1" r="T2" b="T3"/>
            <a:pathLst>
              <a:path w="694055" h="694689">
                <a:moveTo>
                  <a:pt x="346722" y="694359"/>
                </a:moveTo>
                <a:lnTo>
                  <a:pt x="299612" y="691190"/>
                </a:lnTo>
                <a:lnTo>
                  <a:pt x="254429" y="681955"/>
                </a:lnTo>
                <a:lnTo>
                  <a:pt x="211590" y="667068"/>
                </a:lnTo>
                <a:lnTo>
                  <a:pt x="171510" y="646939"/>
                </a:lnTo>
                <a:lnTo>
                  <a:pt x="134603" y="621980"/>
                </a:lnTo>
                <a:lnTo>
                  <a:pt x="101285" y="592604"/>
                </a:lnTo>
                <a:lnTo>
                  <a:pt x="71972" y="559221"/>
                </a:lnTo>
                <a:lnTo>
                  <a:pt x="47077" y="522243"/>
                </a:lnTo>
                <a:lnTo>
                  <a:pt x="27018" y="482083"/>
                </a:lnTo>
                <a:lnTo>
                  <a:pt x="12208" y="439151"/>
                </a:lnTo>
                <a:lnTo>
                  <a:pt x="3064" y="393860"/>
                </a:lnTo>
                <a:lnTo>
                  <a:pt x="0" y="346621"/>
                </a:lnTo>
                <a:lnTo>
                  <a:pt x="3064" y="299638"/>
                </a:lnTo>
                <a:lnTo>
                  <a:pt x="12208" y="254561"/>
                </a:lnTo>
                <a:lnTo>
                  <a:pt x="27018" y="211805"/>
                </a:lnTo>
                <a:lnTo>
                  <a:pt x="47077" y="171784"/>
                </a:lnTo>
                <a:lnTo>
                  <a:pt x="71972" y="134916"/>
                </a:lnTo>
                <a:lnTo>
                  <a:pt x="101285" y="101615"/>
                </a:lnTo>
                <a:lnTo>
                  <a:pt x="134603" y="72298"/>
                </a:lnTo>
                <a:lnTo>
                  <a:pt x="171510" y="47378"/>
                </a:lnTo>
                <a:lnTo>
                  <a:pt x="211590" y="27274"/>
                </a:lnTo>
                <a:lnTo>
                  <a:pt x="254429" y="12398"/>
                </a:lnTo>
                <a:lnTo>
                  <a:pt x="299612" y="3168"/>
                </a:lnTo>
                <a:lnTo>
                  <a:pt x="346722" y="0"/>
                </a:lnTo>
                <a:lnTo>
                  <a:pt x="393833" y="3169"/>
                </a:lnTo>
                <a:lnTo>
                  <a:pt x="439017" y="12401"/>
                </a:lnTo>
                <a:lnTo>
                  <a:pt x="481861" y="27282"/>
                </a:lnTo>
                <a:lnTo>
                  <a:pt x="521952" y="47399"/>
                </a:lnTo>
                <a:lnTo>
                  <a:pt x="558875" y="72338"/>
                </a:lnTo>
                <a:lnTo>
                  <a:pt x="592216" y="101685"/>
                </a:lnTo>
                <a:lnTo>
                  <a:pt x="621564" y="135027"/>
                </a:lnTo>
                <a:lnTo>
                  <a:pt x="646502" y="171950"/>
                </a:lnTo>
                <a:lnTo>
                  <a:pt x="666619" y="212040"/>
                </a:lnTo>
                <a:lnTo>
                  <a:pt x="681501" y="254884"/>
                </a:lnTo>
                <a:lnTo>
                  <a:pt x="690733" y="300069"/>
                </a:lnTo>
                <a:lnTo>
                  <a:pt x="693902" y="347179"/>
                </a:lnTo>
                <a:lnTo>
                  <a:pt x="690733" y="394290"/>
                </a:lnTo>
                <a:lnTo>
                  <a:pt x="681501" y="439474"/>
                </a:lnTo>
                <a:lnTo>
                  <a:pt x="666619" y="482319"/>
                </a:lnTo>
                <a:lnTo>
                  <a:pt x="646502" y="522409"/>
                </a:lnTo>
                <a:lnTo>
                  <a:pt x="621564" y="559332"/>
                </a:lnTo>
                <a:lnTo>
                  <a:pt x="592216" y="592674"/>
                </a:lnTo>
                <a:lnTo>
                  <a:pt x="558875" y="622021"/>
                </a:lnTo>
                <a:lnTo>
                  <a:pt x="521952" y="646960"/>
                </a:lnTo>
                <a:lnTo>
                  <a:pt x="481861" y="667077"/>
                </a:lnTo>
                <a:lnTo>
                  <a:pt x="439017" y="681958"/>
                </a:lnTo>
                <a:lnTo>
                  <a:pt x="393833" y="691190"/>
                </a:lnTo>
                <a:lnTo>
                  <a:pt x="346722" y="6943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7" name="object 20"/>
          <p:cNvSpPr>
            <a:spLocks noChangeArrowheads="1"/>
          </p:cNvSpPr>
          <p:nvPr/>
        </p:nvSpPr>
        <p:spPr bwMode="auto">
          <a:xfrm>
            <a:off x="1019175" y="4587875"/>
            <a:ext cx="1462088" cy="146208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8" name="object 21"/>
          <p:cNvSpPr>
            <a:spLocks noChangeArrowheads="1"/>
          </p:cNvSpPr>
          <p:nvPr/>
        </p:nvSpPr>
        <p:spPr bwMode="auto">
          <a:xfrm>
            <a:off x="1300163" y="4859338"/>
            <a:ext cx="693737" cy="695325"/>
          </a:xfrm>
          <a:custGeom>
            <a:avLst/>
            <a:gdLst>
              <a:gd name="T0" fmla="*/ 0 w 694055"/>
              <a:gd name="T1" fmla="*/ 0 h 694689"/>
              <a:gd name="T2" fmla="*/ 694055 w 694055"/>
              <a:gd name="T3" fmla="*/ 694689 h 694689"/>
            </a:gdLst>
            <a:ahLst/>
            <a:cxnLst/>
            <a:rect l="T0" t="T1" r="T2" b="T3"/>
            <a:pathLst>
              <a:path w="694055" h="694689">
                <a:moveTo>
                  <a:pt x="346722" y="694359"/>
                </a:moveTo>
                <a:lnTo>
                  <a:pt x="299611" y="691190"/>
                </a:lnTo>
                <a:lnTo>
                  <a:pt x="254426" y="681958"/>
                </a:lnTo>
                <a:lnTo>
                  <a:pt x="211582" y="667077"/>
                </a:lnTo>
                <a:lnTo>
                  <a:pt x="171496" y="646960"/>
                </a:lnTo>
                <a:lnTo>
                  <a:pt x="134582" y="622021"/>
                </a:lnTo>
                <a:lnTo>
                  <a:pt x="101257" y="592674"/>
                </a:lnTo>
                <a:lnTo>
                  <a:pt x="71938" y="559332"/>
                </a:lnTo>
                <a:lnTo>
                  <a:pt x="47040" y="522409"/>
                </a:lnTo>
                <a:lnTo>
                  <a:pt x="27018" y="482426"/>
                </a:lnTo>
                <a:lnTo>
                  <a:pt x="12208" y="439621"/>
                </a:lnTo>
                <a:lnTo>
                  <a:pt x="3064" y="394486"/>
                </a:lnTo>
                <a:lnTo>
                  <a:pt x="0" y="347433"/>
                </a:lnTo>
                <a:lnTo>
                  <a:pt x="3064" y="300264"/>
                </a:lnTo>
                <a:lnTo>
                  <a:pt x="12208" y="255031"/>
                </a:lnTo>
                <a:lnTo>
                  <a:pt x="27018" y="212147"/>
                </a:lnTo>
                <a:lnTo>
                  <a:pt x="47128" y="171950"/>
                </a:lnTo>
                <a:lnTo>
                  <a:pt x="72016" y="135027"/>
                </a:lnTo>
                <a:lnTo>
                  <a:pt x="101321" y="101685"/>
                </a:lnTo>
                <a:lnTo>
                  <a:pt x="134630" y="72338"/>
                </a:lnTo>
                <a:lnTo>
                  <a:pt x="171528" y="47399"/>
                </a:lnTo>
                <a:lnTo>
                  <a:pt x="211602" y="27282"/>
                </a:lnTo>
                <a:lnTo>
                  <a:pt x="254435" y="12401"/>
                </a:lnTo>
                <a:lnTo>
                  <a:pt x="299614" y="3169"/>
                </a:lnTo>
                <a:lnTo>
                  <a:pt x="346722" y="0"/>
                </a:lnTo>
                <a:lnTo>
                  <a:pt x="393834" y="3169"/>
                </a:lnTo>
                <a:lnTo>
                  <a:pt x="439021" y="12402"/>
                </a:lnTo>
                <a:lnTo>
                  <a:pt x="481869" y="27286"/>
                </a:lnTo>
                <a:lnTo>
                  <a:pt x="521966" y="47409"/>
                </a:lnTo>
                <a:lnTo>
                  <a:pt x="558895" y="72356"/>
                </a:lnTo>
                <a:lnTo>
                  <a:pt x="592244" y="101717"/>
                </a:lnTo>
                <a:lnTo>
                  <a:pt x="621598" y="135077"/>
                </a:lnTo>
                <a:lnTo>
                  <a:pt x="646540" y="172025"/>
                </a:lnTo>
                <a:lnTo>
                  <a:pt x="666619" y="212040"/>
                </a:lnTo>
                <a:lnTo>
                  <a:pt x="681501" y="254884"/>
                </a:lnTo>
                <a:lnTo>
                  <a:pt x="690733" y="300069"/>
                </a:lnTo>
                <a:lnTo>
                  <a:pt x="693902" y="347179"/>
                </a:lnTo>
                <a:lnTo>
                  <a:pt x="690733" y="394290"/>
                </a:lnTo>
                <a:lnTo>
                  <a:pt x="681501" y="439474"/>
                </a:lnTo>
                <a:lnTo>
                  <a:pt x="666619" y="482319"/>
                </a:lnTo>
                <a:lnTo>
                  <a:pt x="646452" y="522484"/>
                </a:lnTo>
                <a:lnTo>
                  <a:pt x="621519" y="559382"/>
                </a:lnTo>
                <a:lnTo>
                  <a:pt x="592180" y="592705"/>
                </a:lnTo>
                <a:lnTo>
                  <a:pt x="558847" y="622039"/>
                </a:lnTo>
                <a:lnTo>
                  <a:pt x="521933" y="646969"/>
                </a:lnTo>
                <a:lnTo>
                  <a:pt x="481850" y="667080"/>
                </a:lnTo>
                <a:lnTo>
                  <a:pt x="439011" y="681959"/>
                </a:lnTo>
                <a:lnTo>
                  <a:pt x="393831" y="691190"/>
                </a:lnTo>
                <a:lnTo>
                  <a:pt x="346722" y="6943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29" name="object 22"/>
          <p:cNvSpPr>
            <a:spLocks noChangeArrowheads="1"/>
          </p:cNvSpPr>
          <p:nvPr/>
        </p:nvSpPr>
        <p:spPr bwMode="auto">
          <a:xfrm>
            <a:off x="1466850" y="5046663"/>
            <a:ext cx="360363" cy="322262"/>
          </a:xfrm>
          <a:custGeom>
            <a:avLst/>
            <a:gdLst>
              <a:gd name="T0" fmla="*/ 0 w 360044"/>
              <a:gd name="T1" fmla="*/ 0 h 321945"/>
              <a:gd name="T2" fmla="*/ 360044 w 360044"/>
              <a:gd name="T3" fmla="*/ 321945 h 321945"/>
            </a:gdLst>
            <a:ahLst/>
            <a:cxnLst/>
            <a:rect l="T0" t="T1" r="T2" b="T3"/>
            <a:pathLst>
              <a:path w="360044" h="321945">
                <a:moveTo>
                  <a:pt x="179997" y="321944"/>
                </a:moveTo>
                <a:lnTo>
                  <a:pt x="118531" y="290767"/>
                </a:lnTo>
                <a:lnTo>
                  <a:pt x="77511" y="255620"/>
                </a:lnTo>
                <a:lnTo>
                  <a:pt x="39266" y="210835"/>
                </a:lnTo>
                <a:lnTo>
                  <a:pt x="11020" y="158963"/>
                </a:lnTo>
                <a:lnTo>
                  <a:pt x="0" y="102552"/>
                </a:lnTo>
                <a:lnTo>
                  <a:pt x="60" y="97180"/>
                </a:lnTo>
                <a:lnTo>
                  <a:pt x="7495" y="59991"/>
                </a:lnTo>
                <a:lnTo>
                  <a:pt x="27787" y="28954"/>
                </a:lnTo>
                <a:lnTo>
                  <a:pt x="57585" y="7811"/>
                </a:lnTo>
                <a:lnTo>
                  <a:pt x="93599" y="0"/>
                </a:lnTo>
                <a:lnTo>
                  <a:pt x="120788" y="3995"/>
                </a:lnTo>
                <a:lnTo>
                  <a:pt x="144857" y="15201"/>
                </a:lnTo>
                <a:lnTo>
                  <a:pt x="164595" y="32446"/>
                </a:lnTo>
                <a:lnTo>
                  <a:pt x="178790" y="54559"/>
                </a:lnTo>
                <a:lnTo>
                  <a:pt x="347722" y="54559"/>
                </a:lnTo>
                <a:lnTo>
                  <a:pt x="352161" y="60943"/>
                </a:lnTo>
                <a:lnTo>
                  <a:pt x="359994" y="97180"/>
                </a:lnTo>
                <a:lnTo>
                  <a:pt x="359994" y="102552"/>
                </a:lnTo>
                <a:lnTo>
                  <a:pt x="348952" y="158963"/>
                </a:lnTo>
                <a:lnTo>
                  <a:pt x="320660" y="210835"/>
                </a:lnTo>
                <a:lnTo>
                  <a:pt x="282368" y="255620"/>
                </a:lnTo>
                <a:lnTo>
                  <a:pt x="241327" y="290767"/>
                </a:lnTo>
                <a:lnTo>
                  <a:pt x="204786" y="313725"/>
                </a:lnTo>
                <a:lnTo>
                  <a:pt x="179997" y="321944"/>
                </a:lnTo>
                <a:close/>
              </a:path>
              <a:path w="360044" h="321945">
                <a:moveTo>
                  <a:pt x="347722" y="54559"/>
                </a:moveTo>
                <a:lnTo>
                  <a:pt x="178790" y="54559"/>
                </a:lnTo>
                <a:lnTo>
                  <a:pt x="193111" y="33275"/>
                </a:lnTo>
                <a:lnTo>
                  <a:pt x="212805" y="16690"/>
                </a:lnTo>
                <a:lnTo>
                  <a:pt x="236717" y="5920"/>
                </a:lnTo>
                <a:lnTo>
                  <a:pt x="263690" y="2082"/>
                </a:lnTo>
                <a:lnTo>
                  <a:pt x="300383" y="9815"/>
                </a:lnTo>
                <a:lnTo>
                  <a:pt x="331082" y="30629"/>
                </a:lnTo>
                <a:lnTo>
                  <a:pt x="347722" y="5455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0" name="object 23"/>
          <p:cNvSpPr>
            <a:spLocks noChangeArrowheads="1"/>
          </p:cNvSpPr>
          <p:nvPr/>
        </p:nvSpPr>
        <p:spPr bwMode="auto">
          <a:xfrm>
            <a:off x="1606550" y="2114550"/>
            <a:ext cx="77788" cy="96838"/>
          </a:xfrm>
          <a:custGeom>
            <a:avLst/>
            <a:gdLst>
              <a:gd name="T0" fmla="*/ 0 w 78739"/>
              <a:gd name="T1" fmla="*/ 0 h 97789"/>
              <a:gd name="T2" fmla="*/ 78739 w 78739"/>
              <a:gd name="T3" fmla="*/ 97789 h 97789"/>
            </a:gdLst>
            <a:ahLst/>
            <a:cxnLst/>
            <a:rect l="T0" t="T1" r="T2" b="T3"/>
            <a:pathLst>
              <a:path w="78739" h="97789">
                <a:moveTo>
                  <a:pt x="39611" y="97434"/>
                </a:moveTo>
                <a:lnTo>
                  <a:pt x="24435" y="93599"/>
                </a:lnTo>
                <a:lnTo>
                  <a:pt x="11976" y="83110"/>
                </a:lnTo>
                <a:lnTo>
                  <a:pt x="3431" y="67489"/>
                </a:lnTo>
                <a:lnTo>
                  <a:pt x="0" y="48259"/>
                </a:lnTo>
                <a:lnTo>
                  <a:pt x="3431" y="29559"/>
                </a:lnTo>
                <a:lnTo>
                  <a:pt x="11976" y="14209"/>
                </a:lnTo>
                <a:lnTo>
                  <a:pt x="24435" y="3820"/>
                </a:lnTo>
                <a:lnTo>
                  <a:pt x="39611" y="0"/>
                </a:lnTo>
                <a:lnTo>
                  <a:pt x="54782" y="3827"/>
                </a:lnTo>
                <a:lnTo>
                  <a:pt x="67171" y="14266"/>
                </a:lnTo>
                <a:lnTo>
                  <a:pt x="75524" y="29751"/>
                </a:lnTo>
                <a:lnTo>
                  <a:pt x="78587" y="48717"/>
                </a:lnTo>
                <a:lnTo>
                  <a:pt x="75524" y="67682"/>
                </a:lnTo>
                <a:lnTo>
                  <a:pt x="67171" y="83167"/>
                </a:lnTo>
                <a:lnTo>
                  <a:pt x="54782" y="93606"/>
                </a:lnTo>
                <a:lnTo>
                  <a:pt x="39611" y="97434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1" name="object 24"/>
          <p:cNvSpPr>
            <a:spLocks noChangeArrowheads="1"/>
          </p:cNvSpPr>
          <p:nvPr/>
        </p:nvSpPr>
        <p:spPr bwMode="auto">
          <a:xfrm>
            <a:off x="1658938" y="2224088"/>
            <a:ext cx="69850" cy="95250"/>
          </a:xfrm>
          <a:custGeom>
            <a:avLst/>
            <a:gdLst>
              <a:gd name="T0" fmla="*/ 0 w 69850"/>
              <a:gd name="T1" fmla="*/ 0 h 94614"/>
              <a:gd name="T2" fmla="*/ 69850 w 69850"/>
              <a:gd name="T3" fmla="*/ 94614 h 94614"/>
            </a:gdLst>
            <a:ahLst/>
            <a:cxnLst/>
            <a:rect l="T0" t="T1" r="T2" b="T3"/>
            <a:pathLst>
              <a:path w="69850" h="94614">
                <a:moveTo>
                  <a:pt x="0" y="94030"/>
                </a:moveTo>
                <a:lnTo>
                  <a:pt x="25565" y="36880"/>
                </a:lnTo>
                <a:lnTo>
                  <a:pt x="16433" y="22123"/>
                </a:lnTo>
                <a:lnTo>
                  <a:pt x="36512" y="11061"/>
                </a:lnTo>
                <a:lnTo>
                  <a:pt x="21907" y="0"/>
                </a:lnTo>
                <a:lnTo>
                  <a:pt x="43814" y="0"/>
                </a:lnTo>
                <a:lnTo>
                  <a:pt x="69380" y="66382"/>
                </a:lnTo>
                <a:lnTo>
                  <a:pt x="54685" y="76664"/>
                </a:lnTo>
                <a:lnTo>
                  <a:pt x="38109" y="85045"/>
                </a:lnTo>
                <a:lnTo>
                  <a:pt x="19823" y="91007"/>
                </a:lnTo>
                <a:lnTo>
                  <a:pt x="0" y="94030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2" name="object 25"/>
          <p:cNvSpPr>
            <a:spLocks noChangeArrowheads="1"/>
          </p:cNvSpPr>
          <p:nvPr/>
        </p:nvSpPr>
        <p:spPr bwMode="auto">
          <a:xfrm>
            <a:off x="1565275" y="2222500"/>
            <a:ext cx="68263" cy="95250"/>
          </a:xfrm>
          <a:custGeom>
            <a:avLst/>
            <a:gdLst>
              <a:gd name="T0" fmla="*/ 0 w 68580"/>
              <a:gd name="T1" fmla="*/ 0 h 95885"/>
              <a:gd name="T2" fmla="*/ 68580 w 68580"/>
              <a:gd name="T3" fmla="*/ 95885 h 95885"/>
            </a:gdLst>
            <a:ahLst/>
            <a:cxnLst/>
            <a:rect l="T0" t="T1" r="T2" b="T3"/>
            <a:pathLst>
              <a:path w="68580" h="95885">
                <a:moveTo>
                  <a:pt x="68592" y="95872"/>
                </a:moveTo>
                <a:lnTo>
                  <a:pt x="49536" y="93107"/>
                </a:lnTo>
                <a:lnTo>
                  <a:pt x="31519" y="87577"/>
                </a:lnTo>
                <a:lnTo>
                  <a:pt x="14891" y="79282"/>
                </a:lnTo>
                <a:lnTo>
                  <a:pt x="0" y="68224"/>
                </a:lnTo>
                <a:lnTo>
                  <a:pt x="3708" y="22123"/>
                </a:lnTo>
                <a:lnTo>
                  <a:pt x="6431" y="13251"/>
                </a:lnTo>
                <a:lnTo>
                  <a:pt x="11588" y="6453"/>
                </a:lnTo>
                <a:lnTo>
                  <a:pt x="18831" y="2419"/>
                </a:lnTo>
                <a:lnTo>
                  <a:pt x="27813" y="1841"/>
                </a:lnTo>
                <a:lnTo>
                  <a:pt x="27813" y="0"/>
                </a:lnTo>
                <a:lnTo>
                  <a:pt x="46355" y="0"/>
                </a:lnTo>
                <a:lnTo>
                  <a:pt x="31521" y="12903"/>
                </a:lnTo>
                <a:lnTo>
                  <a:pt x="51917" y="23964"/>
                </a:lnTo>
                <a:lnTo>
                  <a:pt x="42646" y="38722"/>
                </a:lnTo>
                <a:lnTo>
                  <a:pt x="68592" y="95872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3" name="object 26"/>
          <p:cNvSpPr>
            <a:spLocks noChangeArrowheads="1"/>
          </p:cNvSpPr>
          <p:nvPr/>
        </p:nvSpPr>
        <p:spPr bwMode="auto">
          <a:xfrm>
            <a:off x="1633538" y="2222500"/>
            <a:ext cx="25400" cy="20638"/>
          </a:xfrm>
          <a:custGeom>
            <a:avLst/>
            <a:gdLst>
              <a:gd name="T0" fmla="*/ 0 w 26035"/>
              <a:gd name="T1" fmla="*/ 0 h 20319"/>
              <a:gd name="T2" fmla="*/ 26035 w 26035"/>
              <a:gd name="T3" fmla="*/ 20319 h 20319"/>
            </a:gdLst>
            <a:ahLst/>
            <a:cxnLst/>
            <a:rect l="T0" t="T1" r="T2" b="T3"/>
            <a:pathLst>
              <a:path w="26035" h="20319">
                <a:moveTo>
                  <a:pt x="21831" y="20269"/>
                </a:moveTo>
                <a:lnTo>
                  <a:pt x="3124" y="20269"/>
                </a:lnTo>
                <a:lnTo>
                  <a:pt x="0" y="18707"/>
                </a:lnTo>
                <a:lnTo>
                  <a:pt x="5461" y="0"/>
                </a:lnTo>
                <a:lnTo>
                  <a:pt x="21831" y="0"/>
                </a:lnTo>
                <a:lnTo>
                  <a:pt x="25730" y="18707"/>
                </a:lnTo>
                <a:lnTo>
                  <a:pt x="21831" y="20269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4" name="object 27"/>
          <p:cNvSpPr>
            <a:spLocks noChangeArrowheads="1"/>
          </p:cNvSpPr>
          <p:nvPr/>
        </p:nvSpPr>
        <p:spPr bwMode="auto">
          <a:xfrm>
            <a:off x="1633538" y="2243138"/>
            <a:ext cx="25400" cy="77787"/>
          </a:xfrm>
          <a:custGeom>
            <a:avLst/>
            <a:gdLst>
              <a:gd name="T0" fmla="*/ 0 w 26035"/>
              <a:gd name="T1" fmla="*/ 0 h 78105"/>
              <a:gd name="T2" fmla="*/ 26035 w 26035"/>
              <a:gd name="T3" fmla="*/ 78105 h 78105"/>
            </a:gdLst>
            <a:ahLst/>
            <a:cxnLst/>
            <a:rect l="T0" t="T1" r="T2" b="T3"/>
            <a:pathLst>
              <a:path w="26035" h="78105">
                <a:moveTo>
                  <a:pt x="22059" y="77952"/>
                </a:moveTo>
                <a:lnTo>
                  <a:pt x="5511" y="77952"/>
                </a:lnTo>
                <a:lnTo>
                  <a:pt x="0" y="76085"/>
                </a:lnTo>
                <a:lnTo>
                  <a:pt x="3683" y="0"/>
                </a:lnTo>
                <a:lnTo>
                  <a:pt x="22059" y="0"/>
                </a:lnTo>
                <a:lnTo>
                  <a:pt x="25730" y="76085"/>
                </a:lnTo>
                <a:lnTo>
                  <a:pt x="22059" y="77952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5" name="object 28"/>
          <p:cNvSpPr>
            <a:spLocks noChangeArrowheads="1"/>
          </p:cNvSpPr>
          <p:nvPr/>
        </p:nvSpPr>
        <p:spPr bwMode="auto">
          <a:xfrm>
            <a:off x="1476375" y="2187575"/>
            <a:ext cx="331788" cy="171450"/>
          </a:xfrm>
          <a:custGeom>
            <a:avLst/>
            <a:gdLst>
              <a:gd name="T0" fmla="*/ 0 w 331469"/>
              <a:gd name="T1" fmla="*/ 0 h 172085"/>
              <a:gd name="T2" fmla="*/ 331469 w 331469"/>
              <a:gd name="T3" fmla="*/ 172085 h 172085"/>
            </a:gdLst>
            <a:ahLst/>
            <a:cxnLst/>
            <a:rect l="T0" t="T1" r="T2" b="T3"/>
            <a:pathLst>
              <a:path w="331469" h="172085">
                <a:moveTo>
                  <a:pt x="169329" y="171488"/>
                </a:moveTo>
                <a:lnTo>
                  <a:pt x="124193" y="165316"/>
                </a:lnTo>
                <a:lnTo>
                  <a:pt x="83710" y="147926"/>
                </a:lnTo>
                <a:lnTo>
                  <a:pt x="49464" y="121010"/>
                </a:lnTo>
                <a:lnTo>
                  <a:pt x="23041" y="86256"/>
                </a:lnTo>
                <a:lnTo>
                  <a:pt x="6024" y="45356"/>
                </a:lnTo>
                <a:lnTo>
                  <a:pt x="0" y="0"/>
                </a:lnTo>
                <a:lnTo>
                  <a:pt x="42329" y="0"/>
                </a:lnTo>
                <a:lnTo>
                  <a:pt x="52337" y="50505"/>
                </a:lnTo>
                <a:lnTo>
                  <a:pt x="79602" y="91506"/>
                </a:lnTo>
                <a:lnTo>
                  <a:pt x="119979" y="119025"/>
                </a:lnTo>
                <a:lnTo>
                  <a:pt x="169329" y="129082"/>
                </a:lnTo>
                <a:lnTo>
                  <a:pt x="279720" y="129082"/>
                </a:lnTo>
                <a:lnTo>
                  <a:pt x="269638" y="138988"/>
                </a:lnTo>
                <a:lnTo>
                  <a:pt x="222589" y="162931"/>
                </a:lnTo>
                <a:lnTo>
                  <a:pt x="169329" y="171488"/>
                </a:lnTo>
                <a:close/>
              </a:path>
              <a:path w="331469" h="172085">
                <a:moveTo>
                  <a:pt x="279720" y="129082"/>
                </a:moveTo>
                <a:lnTo>
                  <a:pt x="169329" y="129082"/>
                </a:lnTo>
                <a:lnTo>
                  <a:pt x="209276" y="122772"/>
                </a:lnTo>
                <a:lnTo>
                  <a:pt x="244563" y="104878"/>
                </a:lnTo>
                <a:lnTo>
                  <a:pt x="272602" y="76956"/>
                </a:lnTo>
                <a:lnTo>
                  <a:pt x="290804" y="40563"/>
                </a:lnTo>
                <a:lnTo>
                  <a:pt x="331304" y="55321"/>
                </a:lnTo>
                <a:lnTo>
                  <a:pt x="307026" y="102254"/>
                </a:lnTo>
                <a:lnTo>
                  <a:pt x="279720" y="129082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6" name="object 29"/>
          <p:cNvSpPr>
            <a:spLocks noChangeArrowheads="1"/>
          </p:cNvSpPr>
          <p:nvPr/>
        </p:nvSpPr>
        <p:spPr bwMode="auto">
          <a:xfrm>
            <a:off x="1449388" y="2149475"/>
            <a:ext cx="95250" cy="47625"/>
          </a:xfrm>
          <a:custGeom>
            <a:avLst/>
            <a:gdLst>
              <a:gd name="T0" fmla="*/ 0 w 95884"/>
              <a:gd name="T1" fmla="*/ 0 h 47625"/>
              <a:gd name="T2" fmla="*/ 95884 w 95884"/>
              <a:gd name="T3" fmla="*/ 47625 h 47625"/>
            </a:gdLst>
            <a:ahLst/>
            <a:cxnLst/>
            <a:rect l="T0" t="T1" r="T2" b="T3"/>
            <a:pathLst>
              <a:path w="95884" h="47625">
                <a:moveTo>
                  <a:pt x="95885" y="47548"/>
                </a:moveTo>
                <a:lnTo>
                  <a:pt x="0" y="47548"/>
                </a:lnTo>
                <a:lnTo>
                  <a:pt x="48336" y="0"/>
                </a:lnTo>
                <a:lnTo>
                  <a:pt x="95885" y="47548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7" name="object 30"/>
          <p:cNvSpPr>
            <a:spLocks noChangeArrowheads="1"/>
          </p:cNvSpPr>
          <p:nvPr/>
        </p:nvSpPr>
        <p:spPr bwMode="auto">
          <a:xfrm>
            <a:off x="1485900" y="2017713"/>
            <a:ext cx="331788" cy="169862"/>
          </a:xfrm>
          <a:custGeom>
            <a:avLst/>
            <a:gdLst>
              <a:gd name="T0" fmla="*/ 0 w 332105"/>
              <a:gd name="T1" fmla="*/ 0 h 169544"/>
              <a:gd name="T2" fmla="*/ 332105 w 332105"/>
              <a:gd name="T3" fmla="*/ 169544 h 169544"/>
            </a:gdLst>
            <a:ahLst/>
            <a:cxnLst/>
            <a:rect l="T0" t="T1" r="T2" b="T3"/>
            <a:pathLst>
              <a:path w="332105" h="169544">
                <a:moveTo>
                  <a:pt x="38747" y="128714"/>
                </a:moveTo>
                <a:lnTo>
                  <a:pt x="0" y="115836"/>
                </a:lnTo>
                <a:lnTo>
                  <a:pt x="24328" y="68263"/>
                </a:lnTo>
                <a:lnTo>
                  <a:pt x="61804" y="31719"/>
                </a:lnTo>
                <a:lnTo>
                  <a:pt x="108967" y="8275"/>
                </a:lnTo>
                <a:lnTo>
                  <a:pt x="162356" y="0"/>
                </a:lnTo>
                <a:lnTo>
                  <a:pt x="207596" y="6018"/>
                </a:lnTo>
                <a:lnTo>
                  <a:pt x="248173" y="23018"/>
                </a:lnTo>
                <a:lnTo>
                  <a:pt x="273234" y="42290"/>
                </a:lnTo>
                <a:lnTo>
                  <a:pt x="162356" y="42290"/>
                </a:lnTo>
                <a:lnTo>
                  <a:pt x="121504" y="48554"/>
                </a:lnTo>
                <a:lnTo>
                  <a:pt x="86017" y="66195"/>
                </a:lnTo>
                <a:lnTo>
                  <a:pt x="57797" y="93490"/>
                </a:lnTo>
                <a:lnTo>
                  <a:pt x="38747" y="128714"/>
                </a:lnTo>
                <a:close/>
              </a:path>
              <a:path w="332105" h="169544">
                <a:moveTo>
                  <a:pt x="332079" y="169163"/>
                </a:moveTo>
                <a:lnTo>
                  <a:pt x="289648" y="169163"/>
                </a:lnTo>
                <a:lnTo>
                  <a:pt x="279617" y="119861"/>
                </a:lnTo>
                <a:lnTo>
                  <a:pt x="252291" y="79524"/>
                </a:lnTo>
                <a:lnTo>
                  <a:pt x="211821" y="52288"/>
                </a:lnTo>
                <a:lnTo>
                  <a:pt x="162356" y="42290"/>
                </a:lnTo>
                <a:lnTo>
                  <a:pt x="273234" y="42290"/>
                </a:lnTo>
                <a:lnTo>
                  <a:pt x="282498" y="49415"/>
                </a:lnTo>
                <a:lnTo>
                  <a:pt x="308984" y="83628"/>
                </a:lnTo>
                <a:lnTo>
                  <a:pt x="326040" y="124071"/>
                </a:lnTo>
                <a:lnTo>
                  <a:pt x="332079" y="169163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8" name="object 31"/>
          <p:cNvSpPr>
            <a:spLocks noChangeArrowheads="1"/>
          </p:cNvSpPr>
          <p:nvPr/>
        </p:nvSpPr>
        <p:spPr bwMode="auto">
          <a:xfrm>
            <a:off x="1747838" y="2179638"/>
            <a:ext cx="96837" cy="49212"/>
          </a:xfrm>
          <a:custGeom>
            <a:avLst/>
            <a:gdLst>
              <a:gd name="T0" fmla="*/ 0 w 97789"/>
              <a:gd name="T1" fmla="*/ 0 h 49530"/>
              <a:gd name="T2" fmla="*/ 97789 w 97789"/>
              <a:gd name="T3" fmla="*/ 49530 h 49530"/>
            </a:gdLst>
            <a:ahLst/>
            <a:cxnLst/>
            <a:rect l="T0" t="T1" r="T2" b="T3"/>
            <a:pathLst>
              <a:path w="97789" h="49530">
                <a:moveTo>
                  <a:pt x="49885" y="49110"/>
                </a:moveTo>
                <a:lnTo>
                  <a:pt x="0" y="0"/>
                </a:lnTo>
                <a:lnTo>
                  <a:pt x="97434" y="0"/>
                </a:lnTo>
                <a:lnTo>
                  <a:pt x="49885" y="49110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39" name="object 32"/>
          <p:cNvSpPr>
            <a:spLocks noChangeArrowheads="1"/>
          </p:cNvSpPr>
          <p:nvPr/>
        </p:nvSpPr>
        <p:spPr bwMode="auto">
          <a:xfrm>
            <a:off x="1466850" y="3003550"/>
            <a:ext cx="360363" cy="3635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1540" name="object 33"/>
          <p:cNvSpPr>
            <a:spLocks noChangeArrowheads="1"/>
          </p:cNvSpPr>
          <p:nvPr/>
        </p:nvSpPr>
        <p:spPr bwMode="auto">
          <a:xfrm>
            <a:off x="1473200" y="4032250"/>
            <a:ext cx="346075" cy="333375"/>
          </a:xfrm>
          <a:custGeom>
            <a:avLst/>
            <a:gdLst>
              <a:gd name="T0" fmla="*/ 0 w 346075"/>
              <a:gd name="T1" fmla="*/ 0 h 334645"/>
              <a:gd name="T2" fmla="*/ 346075 w 346075"/>
              <a:gd name="T3" fmla="*/ 334645 h 334645"/>
            </a:gdLst>
            <a:ahLst/>
            <a:cxnLst/>
            <a:rect l="T0" t="T1" r="T2" b="T3"/>
            <a:pathLst>
              <a:path w="346075" h="334645">
                <a:moveTo>
                  <a:pt x="254404" y="91981"/>
                </a:moveTo>
                <a:lnTo>
                  <a:pt x="85624" y="91981"/>
                </a:lnTo>
                <a:lnTo>
                  <a:pt x="97375" y="91015"/>
                </a:lnTo>
                <a:lnTo>
                  <a:pt x="106984" y="86842"/>
                </a:lnTo>
                <a:lnTo>
                  <a:pt x="120207" y="68916"/>
                </a:lnTo>
                <a:lnTo>
                  <a:pt x="128820" y="46083"/>
                </a:lnTo>
                <a:lnTo>
                  <a:pt x="137651" y="23357"/>
                </a:lnTo>
                <a:lnTo>
                  <a:pt x="151523" y="5753"/>
                </a:lnTo>
                <a:lnTo>
                  <a:pt x="156146" y="3733"/>
                </a:lnTo>
                <a:lnTo>
                  <a:pt x="161061" y="2006"/>
                </a:lnTo>
                <a:lnTo>
                  <a:pt x="165684" y="0"/>
                </a:lnTo>
                <a:lnTo>
                  <a:pt x="198786" y="11599"/>
                </a:lnTo>
                <a:lnTo>
                  <a:pt x="213617" y="38676"/>
                </a:lnTo>
                <a:lnTo>
                  <a:pt x="224652" y="68988"/>
                </a:lnTo>
                <a:lnTo>
                  <a:pt x="246367" y="90297"/>
                </a:lnTo>
                <a:lnTo>
                  <a:pt x="254404" y="91981"/>
                </a:lnTo>
                <a:close/>
              </a:path>
              <a:path w="346075" h="334645">
                <a:moveTo>
                  <a:pt x="98908" y="334062"/>
                </a:moveTo>
                <a:lnTo>
                  <a:pt x="66509" y="327825"/>
                </a:lnTo>
                <a:lnTo>
                  <a:pt x="51625" y="305097"/>
                </a:lnTo>
                <a:lnTo>
                  <a:pt x="56099" y="275383"/>
                </a:lnTo>
                <a:lnTo>
                  <a:pt x="65777" y="243350"/>
                </a:lnTo>
                <a:lnTo>
                  <a:pt x="66509" y="213664"/>
                </a:lnTo>
                <a:lnTo>
                  <a:pt x="53312" y="195473"/>
                </a:lnTo>
                <a:lnTo>
                  <a:pt x="32497" y="180303"/>
                </a:lnTo>
                <a:lnTo>
                  <a:pt x="12062" y="163192"/>
                </a:lnTo>
                <a:lnTo>
                  <a:pt x="0" y="139179"/>
                </a:lnTo>
                <a:lnTo>
                  <a:pt x="2392" y="116414"/>
                </a:lnTo>
                <a:lnTo>
                  <a:pt x="16521" y="103271"/>
                </a:lnTo>
                <a:lnTo>
                  <a:pt x="37210" y="96436"/>
                </a:lnTo>
                <a:lnTo>
                  <a:pt x="59283" y="92595"/>
                </a:lnTo>
                <a:lnTo>
                  <a:pt x="72628" y="91816"/>
                </a:lnTo>
                <a:lnTo>
                  <a:pt x="85624" y="91981"/>
                </a:lnTo>
                <a:lnTo>
                  <a:pt x="254404" y="91981"/>
                </a:lnTo>
                <a:lnTo>
                  <a:pt x="254839" y="92072"/>
                </a:lnTo>
                <a:lnTo>
                  <a:pt x="264290" y="92203"/>
                </a:lnTo>
                <a:lnTo>
                  <a:pt x="277955" y="92203"/>
                </a:lnTo>
                <a:lnTo>
                  <a:pt x="283946" y="92595"/>
                </a:lnTo>
                <a:lnTo>
                  <a:pt x="304673" y="95743"/>
                </a:lnTo>
                <a:lnTo>
                  <a:pt x="323530" y="100506"/>
                </a:lnTo>
                <a:lnTo>
                  <a:pt x="337994" y="109581"/>
                </a:lnTo>
                <a:lnTo>
                  <a:pt x="345541" y="125666"/>
                </a:lnTo>
                <a:lnTo>
                  <a:pt x="339510" y="155033"/>
                </a:lnTo>
                <a:lnTo>
                  <a:pt x="318327" y="177285"/>
                </a:lnTo>
                <a:lnTo>
                  <a:pt x="294269" y="196518"/>
                </a:lnTo>
                <a:lnTo>
                  <a:pt x="279615" y="216827"/>
                </a:lnTo>
                <a:lnTo>
                  <a:pt x="282220" y="246113"/>
                </a:lnTo>
                <a:lnTo>
                  <a:pt x="292011" y="280306"/>
                </a:lnTo>
                <a:lnTo>
                  <a:pt x="292808" y="294754"/>
                </a:lnTo>
                <a:lnTo>
                  <a:pt x="175234" y="294754"/>
                </a:lnTo>
                <a:lnTo>
                  <a:pt x="149829" y="301461"/>
                </a:lnTo>
                <a:lnTo>
                  <a:pt x="125528" y="319922"/>
                </a:lnTo>
                <a:lnTo>
                  <a:pt x="98908" y="334062"/>
                </a:lnTo>
                <a:close/>
              </a:path>
              <a:path w="346075" h="334645">
                <a:moveTo>
                  <a:pt x="277955" y="92203"/>
                </a:moveTo>
                <a:lnTo>
                  <a:pt x="264290" y="92203"/>
                </a:lnTo>
                <a:lnTo>
                  <a:pt x="274174" y="91956"/>
                </a:lnTo>
                <a:lnTo>
                  <a:pt x="277955" y="92203"/>
                </a:lnTo>
                <a:close/>
              </a:path>
              <a:path w="346075" h="334645">
                <a:moveTo>
                  <a:pt x="243014" y="331883"/>
                </a:moveTo>
                <a:lnTo>
                  <a:pt x="219213" y="319919"/>
                </a:lnTo>
                <a:lnTo>
                  <a:pt x="197645" y="304508"/>
                </a:lnTo>
                <a:lnTo>
                  <a:pt x="175234" y="294754"/>
                </a:lnTo>
                <a:lnTo>
                  <a:pt x="292808" y="294754"/>
                </a:lnTo>
                <a:lnTo>
                  <a:pt x="293724" y="311372"/>
                </a:lnTo>
                <a:lnTo>
                  <a:pt x="272097" y="331279"/>
                </a:lnTo>
                <a:lnTo>
                  <a:pt x="243014" y="331883"/>
                </a:lnTo>
                <a:close/>
              </a:path>
            </a:pathLst>
          </a:cu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9" name="object 34"/>
          <p:cNvSpPr txBox="1"/>
          <p:nvPr/>
        </p:nvSpPr>
        <p:spPr>
          <a:xfrm>
            <a:off x="2389188" y="2800350"/>
            <a:ext cx="533400" cy="622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企业  使命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object 35"/>
          <p:cNvSpPr txBox="1"/>
          <p:nvPr/>
        </p:nvSpPr>
        <p:spPr>
          <a:xfrm>
            <a:off x="2389188" y="3752850"/>
            <a:ext cx="533400" cy="622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经营  理念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object 36"/>
          <p:cNvSpPr txBox="1"/>
          <p:nvPr/>
        </p:nvSpPr>
        <p:spPr>
          <a:xfrm>
            <a:off x="2271713" y="4800600"/>
            <a:ext cx="788987" cy="622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127000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核心  竞争力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object 37"/>
          <p:cNvSpPr txBox="1"/>
          <p:nvPr/>
        </p:nvSpPr>
        <p:spPr>
          <a:xfrm>
            <a:off x="2389188" y="1752600"/>
            <a:ext cx="7391400" cy="860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企业  目标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  <a:p>
            <a:pPr marL="12700">
              <a:lnSpc>
                <a:spcPts val="1875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通过持续努力，不断创新，成为电容器行业中高端企业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45" name="object 38"/>
          <p:cNvSpPr txBox="1">
            <a:spLocks noChangeArrowheads="1"/>
          </p:cNvSpPr>
          <p:nvPr/>
        </p:nvSpPr>
        <p:spPr bwMode="auto">
          <a:xfrm>
            <a:off x="4268788" y="3043238"/>
            <a:ext cx="57404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长远规划，以技术的发展、管理提升、增强企业核心竞争  力，推动本行业发展。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46" name="object 39"/>
          <p:cNvSpPr txBox="1">
            <a:spLocks noChangeArrowheads="1"/>
          </p:cNvSpPr>
          <p:nvPr/>
        </p:nvSpPr>
        <p:spPr bwMode="auto">
          <a:xfrm>
            <a:off x="4268788" y="4040188"/>
            <a:ext cx="939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诚信为本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47" name="object 40"/>
          <p:cNvSpPr txBox="1">
            <a:spLocks noChangeArrowheads="1"/>
          </p:cNvSpPr>
          <p:nvPr/>
        </p:nvSpPr>
        <p:spPr bwMode="auto">
          <a:xfrm>
            <a:off x="5387975" y="4040188"/>
            <a:ext cx="939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创想凯特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48" name="object 41"/>
          <p:cNvSpPr txBox="1">
            <a:spLocks noChangeArrowheads="1"/>
          </p:cNvSpPr>
          <p:nvPr/>
        </p:nvSpPr>
        <p:spPr bwMode="auto">
          <a:xfrm>
            <a:off x="6505575" y="4040188"/>
            <a:ext cx="939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尽享未来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49" name="object 42"/>
          <p:cNvSpPr txBox="1">
            <a:spLocks noChangeArrowheads="1"/>
          </p:cNvSpPr>
          <p:nvPr/>
        </p:nvSpPr>
        <p:spPr bwMode="auto">
          <a:xfrm>
            <a:off x="4268788" y="4845050"/>
            <a:ext cx="45974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客户导向、与时俱进、细节至胜、追求完美。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企业文化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3554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3555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12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品质政策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525588" y="1171575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品质政策</a:t>
            </a:r>
          </a:p>
          <a:p>
            <a:pPr algn="ctr"/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QUALITY  POLICY</a:t>
            </a:r>
            <a:endParaRPr lang="en-US" altLang="zh-CN" sz="24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1282700" y="3198813"/>
            <a:ext cx="9675813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ea typeface="隶书"/>
                <a:cs typeface="隶书"/>
              </a:rPr>
              <a:t>持续改进，制造高品质的电子元器件，</a:t>
            </a:r>
          </a:p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ea typeface="隶书"/>
                <a:cs typeface="隶书"/>
              </a:rPr>
              <a:t>满足和超越顾客的需求。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隶书"/>
              <a:cs typeface="隶书"/>
            </a:endParaRPr>
          </a:p>
          <a:p>
            <a:pPr algn="ctr" eaLnBrk="0" hangingPunct="0"/>
            <a:r>
              <a:rPr lang="en-US" altLang="en-US" sz="2400" b="1">
                <a:solidFill>
                  <a:srgbClr val="FF0000"/>
                </a:solidFill>
                <a:ea typeface="微软雅黑" pitchFamily="34" charset="-122"/>
              </a:rPr>
              <a:t>C</a:t>
            </a:r>
            <a:r>
              <a:rPr lang="en-US" altLang="zh-CN" sz="2400" b="1">
                <a:solidFill>
                  <a:srgbClr val="FF0000"/>
                </a:solidFill>
                <a:ea typeface="微软雅黑" pitchFamily="34" charset="-122"/>
              </a:rPr>
              <a:t>ontinuous improvement &amp; manufacturing high quality electronic components to meet and exceed customer’s demand.</a:t>
            </a:r>
            <a:endParaRPr lang="en-US" altLang="zh-CN" sz="2400" b="1">
              <a:solidFill>
                <a:srgbClr val="FF0000"/>
              </a:solidFill>
              <a:latin typeface="Times New Roman" pitchFamily="18" charset="0"/>
              <a:ea typeface="楷体_GB2312"/>
              <a:cs typeface="楷体_GB231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5602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5603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66900" y="1089025"/>
            <a:ext cx="7772400" cy="1558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环境政策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ENVIRONMENT </a:t>
            </a:r>
            <a:r>
              <a:rPr lang="en-US" altLang="zh-CN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POLICY</a:t>
            </a:r>
            <a:endParaRPr lang="en-US" altLang="zh-CN" sz="4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1933575" y="3027363"/>
            <a:ext cx="8569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hlink"/>
                </a:solidFill>
                <a:latin typeface="隶书"/>
                <a:ea typeface="隶书"/>
                <a:cs typeface="隶书"/>
              </a:rPr>
              <a:t>遵守法律法规，污染预防为主；</a:t>
            </a:r>
          </a:p>
          <a:p>
            <a:pPr algn="ctr"/>
            <a:r>
              <a:rPr lang="zh-CN" altLang="en-US" sz="2800" b="1">
                <a:solidFill>
                  <a:schemeClr val="hlink"/>
                </a:solidFill>
                <a:latin typeface="隶书"/>
                <a:ea typeface="隶书"/>
                <a:cs typeface="隶书"/>
              </a:rPr>
              <a:t>充分利用资源，生产绿色产品</a:t>
            </a:r>
            <a:r>
              <a:rPr lang="zh-CN" altLang="en-US" sz="2800">
                <a:solidFill>
                  <a:schemeClr val="hlink"/>
                </a:solidFill>
                <a:latin typeface="隶书"/>
                <a:ea typeface="隶书"/>
                <a:cs typeface="隶书"/>
              </a:rPr>
              <a:t>；</a:t>
            </a:r>
            <a:endParaRPr lang="zh-CN" altLang="en-US" sz="2800" b="1">
              <a:solidFill>
                <a:schemeClr val="hlink"/>
              </a:solidFill>
              <a:latin typeface="隶书"/>
              <a:ea typeface="隶书"/>
              <a:cs typeface="隶书"/>
            </a:endParaRPr>
          </a:p>
          <a:p>
            <a:pPr algn="ctr"/>
            <a:r>
              <a:rPr lang="zh-CN" altLang="en-US" sz="2800" b="1">
                <a:solidFill>
                  <a:schemeClr val="hlink"/>
                </a:solidFill>
                <a:latin typeface="隶书"/>
                <a:ea typeface="隶书"/>
                <a:cs typeface="隶书"/>
              </a:rPr>
              <a:t>承担社会责任，不断改善环境。</a:t>
            </a:r>
          </a:p>
          <a:p>
            <a:pPr algn="ctr"/>
            <a:r>
              <a:rPr lang="en-US" altLang="zh-CN" sz="2400" b="1">
                <a:solidFill>
                  <a:schemeClr val="hlink"/>
                </a:solidFill>
                <a:latin typeface="Times New Roman" pitchFamily="18" charset="0"/>
                <a:ea typeface="微软雅黑" pitchFamily="34" charset="-122"/>
              </a:rPr>
              <a:t>Abidy by laws &amp; regulations, pollution prevention ;</a:t>
            </a:r>
          </a:p>
          <a:p>
            <a:pPr algn="ctr"/>
            <a:r>
              <a:rPr lang="en-US" altLang="zh-CN" sz="2400" b="1">
                <a:solidFill>
                  <a:schemeClr val="hlink"/>
                </a:solidFill>
                <a:latin typeface="Times New Roman" pitchFamily="18" charset="0"/>
                <a:ea typeface="微软雅黑" pitchFamily="34" charset="-122"/>
              </a:rPr>
              <a:t>Make full use of resources, production of green products;</a:t>
            </a:r>
          </a:p>
          <a:p>
            <a:pPr algn="ctr"/>
            <a:r>
              <a:rPr lang="en-US" altLang="zh-CN" sz="2400" b="1">
                <a:solidFill>
                  <a:schemeClr val="hlink"/>
                </a:solidFill>
                <a:latin typeface="Times New Roman" pitchFamily="18" charset="0"/>
                <a:ea typeface="微软雅黑" pitchFamily="34" charset="-122"/>
              </a:rPr>
              <a:t>Social responsibility, continuously improving the enviroment.</a:t>
            </a: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环境政策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/>
          <p:nvPr/>
        </p:nvSpPr>
        <p:spPr>
          <a:xfrm rot="5400000">
            <a:off x="2709863" y="2239962"/>
            <a:ext cx="2636838" cy="119221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0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7651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7652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pic>
        <p:nvPicPr>
          <p:cNvPr id="27653" name="图片 5" descr="微信图片_202308252044291"/>
          <p:cNvPicPr>
            <a:picLocks noChangeAspect="1"/>
          </p:cNvPicPr>
          <p:nvPr/>
        </p:nvPicPr>
        <p:blipFill>
          <a:blip r:embed="rId7"/>
          <a:srcRect r="48511" b="-23"/>
          <a:stretch>
            <a:fillRect/>
          </a:stretch>
        </p:blipFill>
        <p:spPr bwMode="auto">
          <a:xfrm>
            <a:off x="8191500" y="1597025"/>
            <a:ext cx="2159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4"/>
          <p:cNvSpPr txBox="1"/>
          <p:nvPr/>
        </p:nvSpPr>
        <p:spPr>
          <a:xfrm>
            <a:off x="1509713" y="2909888"/>
            <a:ext cx="965200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/>
            <a:r>
              <a:rPr lang="en-GB" altLang="zh-CN" sz="3200">
                <a:solidFill>
                  <a:schemeClr val="bg1"/>
                </a:solidFill>
                <a:latin typeface="微软雅黑" pitchFamily="34" charset="-122"/>
                <a:ea typeface="Lato Black"/>
                <a:cs typeface="Lato Black"/>
              </a:rPr>
              <a:t>1</a:t>
            </a:r>
          </a:p>
        </p:txBody>
      </p:sp>
      <p:sp>
        <p:nvSpPr>
          <p:cNvPr id="8" name="TextBox 25"/>
          <p:cNvSpPr txBox="1"/>
          <p:nvPr/>
        </p:nvSpPr>
        <p:spPr>
          <a:xfrm>
            <a:off x="3983038" y="2909888"/>
            <a:ext cx="965200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微软雅黑" pitchFamily="34" charset="-122"/>
                <a:ea typeface="Lato Black"/>
                <a:cs typeface="Lato Black"/>
              </a:rPr>
              <a:t>2</a:t>
            </a:r>
            <a:endParaRPr lang="en-GB" altLang="zh-CN" sz="3200">
              <a:solidFill>
                <a:schemeClr val="bg1"/>
              </a:solidFill>
              <a:latin typeface="微软雅黑" pitchFamily="34" charset="-122"/>
              <a:ea typeface="Lato Black"/>
              <a:cs typeface="Lato Black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6534150" y="2909888"/>
            <a:ext cx="965200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微软雅黑" pitchFamily="34" charset="-122"/>
                <a:ea typeface="Lato Black"/>
                <a:cs typeface="Lato Black"/>
              </a:rPr>
              <a:t>3</a:t>
            </a:r>
            <a:endParaRPr lang="en-GB" altLang="zh-CN" sz="3200">
              <a:solidFill>
                <a:schemeClr val="bg1"/>
              </a:solidFill>
              <a:latin typeface="微软雅黑" pitchFamily="34" charset="-122"/>
              <a:ea typeface="Lato Black"/>
              <a:cs typeface="Lato Black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266363" y="4792663"/>
            <a:ext cx="19256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400" b="1">
                <a:solidFill>
                  <a:srgbClr val="002060"/>
                </a:solidFill>
                <a:latin typeface="宋体" charset="-122"/>
              </a:rPr>
              <a:t>ISO9001</a:t>
            </a:r>
            <a:r>
              <a:rPr lang="zh-CN" altLang="en-US" sz="1400" b="1">
                <a:solidFill>
                  <a:srgbClr val="002060"/>
                </a:solidFill>
                <a:latin typeface="宋体" charset="-122"/>
              </a:rPr>
              <a:t>质量管理体系认证证书</a:t>
            </a:r>
          </a:p>
        </p:txBody>
      </p:sp>
      <p:pic>
        <p:nvPicPr>
          <p:cNvPr id="27658" name="图片 10" descr="ISO14001-深圳市凯特电子有限公司-中文证书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88" y="1811338"/>
            <a:ext cx="1836737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图片 11" descr="ISO9001-深圳市凯特电子有限公司-中文证书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188575" y="1820863"/>
            <a:ext cx="18415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图片 12" descr="微信图片_20230825204429"/>
          <p:cNvPicPr>
            <a:picLocks noChangeAspect="1"/>
          </p:cNvPicPr>
          <p:nvPr/>
        </p:nvPicPr>
        <p:blipFill>
          <a:blip r:embed="rId10"/>
          <a:srcRect l="4498"/>
          <a:stretch>
            <a:fillRect/>
          </a:stretch>
        </p:blipFill>
        <p:spPr bwMode="auto">
          <a:xfrm>
            <a:off x="1771650" y="1609725"/>
            <a:ext cx="40036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图片 13" descr="凯特电子高新证书_页面_1"/>
          <p:cNvPicPr>
            <a:picLocks noChangeAspect="1"/>
          </p:cNvPicPr>
          <p:nvPr/>
        </p:nvPicPr>
        <p:blipFill>
          <a:blip r:embed="rId11"/>
          <a:srcRect r="2196" b="13980"/>
          <a:stretch>
            <a:fillRect/>
          </a:stretch>
        </p:blipFill>
        <p:spPr bwMode="auto">
          <a:xfrm rot="60000">
            <a:off x="3575050" y="1446213"/>
            <a:ext cx="4957763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13350" y="4838700"/>
            <a:ext cx="132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002060"/>
                </a:solidFill>
                <a:latin typeface="宋体" charset="-122"/>
              </a:rPr>
              <a:t>高新技术企业</a:t>
            </a:r>
          </a:p>
        </p:txBody>
      </p:sp>
      <p:sp>
        <p:nvSpPr>
          <p:cNvPr id="16" name="矩形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53463" y="4795838"/>
            <a:ext cx="128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002060"/>
                </a:solidFill>
                <a:latin typeface="宋体" charset="-122"/>
              </a:rPr>
              <a:t>专精特新企业</a:t>
            </a:r>
          </a:p>
        </p:txBody>
      </p:sp>
      <p:sp>
        <p:nvSpPr>
          <p:cNvPr id="17" name="矩形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3125" y="4795838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002060"/>
                </a:solidFill>
                <a:latin typeface="宋体" charset="-122"/>
              </a:rPr>
              <a:t>创新型企业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-25400" y="4819650"/>
            <a:ext cx="1771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rgbClr val="002060"/>
                </a:solidFill>
                <a:latin typeface="宋体" charset="-122"/>
              </a:rPr>
              <a:t>ISO14001</a:t>
            </a:r>
            <a:r>
              <a:rPr lang="zh-CN" altLang="en-US" sz="1400" b="1">
                <a:solidFill>
                  <a:srgbClr val="002060"/>
                </a:solidFill>
                <a:latin typeface="宋体" charset="-122"/>
              </a:rPr>
              <a:t>环境质量管理体系认证证书</a:t>
            </a:r>
          </a:p>
        </p:txBody>
      </p:sp>
      <p:sp>
        <p:nvSpPr>
          <p:cNvPr id="19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资质证书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/>
          <p:nvPr/>
        </p:nvSpPr>
        <p:spPr>
          <a:xfrm rot="5400000">
            <a:off x="2709863" y="2239962"/>
            <a:ext cx="2636838" cy="119221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698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9699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29700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57175" y="3870325"/>
            <a:ext cx="11741150" cy="15875"/>
          </a:xfrm>
          <a:prstGeom prst="line">
            <a:avLst/>
          </a:prstGeom>
          <a:noFill/>
          <a:ln w="22225" cap="flat" cmpd="sng" algn="ctr">
            <a:solidFill>
              <a:srgbClr val="00878A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图片 6" descr="凯特220617Ztao2022205034358-实用新型专利证书(签章).pdf(1)_页面_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4010025"/>
            <a:ext cx="20002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图片 7" descr="一种小型化电解电容器及其生产工艺_2021100920386_发明专利证书_2022-07-05_页面_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8275" y="3971925"/>
            <a:ext cx="20383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图片 8" descr="一种小体积高压电解电容器及其加工工艺_2021100942296_发明专利证书_2022-06-14_页面_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6513" y="3990975"/>
            <a:ext cx="2019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图片 9" descr="一种高寿命、高可靠性电容器生产工艺_2021100920494_发明专利证书_2022-04-22_页面_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5700" y="4038600"/>
            <a:ext cx="19923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图片 10" descr="深圳市凯特电子有限公司_2021100920386_发明专利证书_20220705_页面_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67900" y="4010025"/>
            <a:ext cx="20002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图片 11" descr="高压大容量铝电解电容器生产用钉接装置_2021100943655_发明专利证书_2022-04-19_页面_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1950" y="982663"/>
            <a:ext cx="20018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图片 12" descr="抗雷击电解电容器及其生产工艺_2021100939486_发明专利证书_2022-08-26_页面_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4788" y="954088"/>
            <a:ext cx="200183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图片 13" descr="深圳市凯特电子有限公司_202110092048X_发明专利证书_20220617_页面_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27625" y="954088"/>
            <a:ext cx="20002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图片 14" descr="深圳市凯特电子有限公司_202110092048X_发明专利证书_20220617_页面_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5700" y="977900"/>
            <a:ext cx="1984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图片 15" descr="一种片式高压小型化长寿命铝电解电容器及其制作方法_202110092048X_发明专利证书_2022-06-17_页面_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867900" y="990600"/>
            <a:ext cx="1976438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专利证书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43"/>
          <p:cNvSpPr>
            <a:spLocks noChangeArrowheads="1"/>
          </p:cNvSpPr>
          <p:nvPr/>
        </p:nvSpPr>
        <p:spPr bwMode="auto">
          <a:xfrm>
            <a:off x="0" y="0"/>
            <a:ext cx="12192000" cy="719138"/>
          </a:xfrm>
          <a:custGeom>
            <a:avLst/>
            <a:gdLst>
              <a:gd name="T0" fmla="*/ 0 w 12192000"/>
              <a:gd name="T1" fmla="*/ 0 h 719455"/>
              <a:gd name="T2" fmla="*/ 12192000 w 12192000"/>
              <a:gd name="T3" fmla="*/ 719455 h 719455"/>
            </a:gdLst>
            <a:ahLst/>
            <a:cxnLst/>
            <a:rect l="T0" t="T1" r="T2" b="T3"/>
            <a:pathLst>
              <a:path w="12192000" h="719455">
                <a:moveTo>
                  <a:pt x="0" y="0"/>
                </a:moveTo>
                <a:lnTo>
                  <a:pt x="12192000" y="0"/>
                </a:lnTo>
                <a:lnTo>
                  <a:pt x="12192000" y="719328"/>
                </a:lnTo>
                <a:lnTo>
                  <a:pt x="0" y="719328"/>
                </a:lnTo>
                <a:lnTo>
                  <a:pt x="0" y="0"/>
                </a:lnTo>
                <a:close/>
              </a:path>
            </a:pathLst>
          </a:custGeom>
          <a:solidFill>
            <a:srgbClr val="1640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1746" name="object 44"/>
          <p:cNvSpPr>
            <a:spLocks noChangeArrowheads="1"/>
          </p:cNvSpPr>
          <p:nvPr/>
        </p:nvSpPr>
        <p:spPr bwMode="auto">
          <a:xfrm>
            <a:off x="8407400" y="0"/>
            <a:ext cx="3784600" cy="720725"/>
          </a:xfrm>
          <a:custGeom>
            <a:avLst/>
            <a:gdLst>
              <a:gd name="T0" fmla="*/ 0 w 3785234"/>
              <a:gd name="T1" fmla="*/ 0 h 720090"/>
              <a:gd name="T2" fmla="*/ 3785234 w 3785234"/>
              <a:gd name="T3" fmla="*/ 720090 h 720090"/>
            </a:gdLst>
            <a:ahLst/>
            <a:cxnLst/>
            <a:rect l="T0" t="T1" r="T2" b="T3"/>
            <a:pathLst>
              <a:path w="3785234" h="720090">
                <a:moveTo>
                  <a:pt x="3784942" y="720001"/>
                </a:moveTo>
                <a:lnTo>
                  <a:pt x="0" y="720001"/>
                </a:lnTo>
                <a:lnTo>
                  <a:pt x="40301" y="692435"/>
                </a:lnTo>
                <a:lnTo>
                  <a:pt x="80941" y="665344"/>
                </a:lnTo>
                <a:lnTo>
                  <a:pt x="121917" y="638731"/>
                </a:lnTo>
                <a:lnTo>
                  <a:pt x="163225" y="612599"/>
                </a:lnTo>
                <a:lnTo>
                  <a:pt x="204861" y="586955"/>
                </a:lnTo>
                <a:lnTo>
                  <a:pt x="246820" y="561800"/>
                </a:lnTo>
                <a:lnTo>
                  <a:pt x="289100" y="537139"/>
                </a:lnTo>
                <a:lnTo>
                  <a:pt x="331696" y="512976"/>
                </a:lnTo>
                <a:lnTo>
                  <a:pt x="374604" y="489315"/>
                </a:lnTo>
                <a:lnTo>
                  <a:pt x="417820" y="466160"/>
                </a:lnTo>
                <a:lnTo>
                  <a:pt x="461341" y="443515"/>
                </a:lnTo>
                <a:lnTo>
                  <a:pt x="505163" y="421384"/>
                </a:lnTo>
                <a:lnTo>
                  <a:pt x="549281" y="399770"/>
                </a:lnTo>
                <a:lnTo>
                  <a:pt x="593692" y="378679"/>
                </a:lnTo>
                <a:lnTo>
                  <a:pt x="638393" y="358113"/>
                </a:lnTo>
                <a:lnTo>
                  <a:pt x="683378" y="338077"/>
                </a:lnTo>
                <a:lnTo>
                  <a:pt x="728645" y="318574"/>
                </a:lnTo>
                <a:lnTo>
                  <a:pt x="774189" y="299610"/>
                </a:lnTo>
                <a:lnTo>
                  <a:pt x="820007" y="281186"/>
                </a:lnTo>
                <a:lnTo>
                  <a:pt x="866094" y="263309"/>
                </a:lnTo>
                <a:lnTo>
                  <a:pt x="912447" y="245981"/>
                </a:lnTo>
                <a:lnTo>
                  <a:pt x="959062" y="229206"/>
                </a:lnTo>
                <a:lnTo>
                  <a:pt x="1005935" y="212989"/>
                </a:lnTo>
                <a:lnTo>
                  <a:pt x="1053062" y="197333"/>
                </a:lnTo>
                <a:lnTo>
                  <a:pt x="1100440" y="182243"/>
                </a:lnTo>
                <a:lnTo>
                  <a:pt x="1148063" y="167722"/>
                </a:lnTo>
                <a:lnTo>
                  <a:pt x="1195930" y="153774"/>
                </a:lnTo>
                <a:lnTo>
                  <a:pt x="1244034" y="140404"/>
                </a:lnTo>
                <a:lnTo>
                  <a:pt x="1292374" y="127614"/>
                </a:lnTo>
                <a:lnTo>
                  <a:pt x="1340945" y="115410"/>
                </a:lnTo>
                <a:lnTo>
                  <a:pt x="1389742" y="103796"/>
                </a:lnTo>
                <a:lnTo>
                  <a:pt x="1438763" y="92774"/>
                </a:lnTo>
                <a:lnTo>
                  <a:pt x="1488003" y="82350"/>
                </a:lnTo>
                <a:lnTo>
                  <a:pt x="1537458" y="72526"/>
                </a:lnTo>
                <a:lnTo>
                  <a:pt x="1587125" y="63308"/>
                </a:lnTo>
                <a:lnTo>
                  <a:pt x="1636999" y="54698"/>
                </a:lnTo>
                <a:lnTo>
                  <a:pt x="1687078" y="46702"/>
                </a:lnTo>
                <a:lnTo>
                  <a:pt x="1737356" y="39323"/>
                </a:lnTo>
                <a:lnTo>
                  <a:pt x="1787830" y="32564"/>
                </a:lnTo>
                <a:lnTo>
                  <a:pt x="1838496" y="26430"/>
                </a:lnTo>
                <a:lnTo>
                  <a:pt x="1889473" y="20914"/>
                </a:lnTo>
                <a:lnTo>
                  <a:pt x="1940498" y="16044"/>
                </a:lnTo>
                <a:lnTo>
                  <a:pt x="1991703" y="11811"/>
                </a:lnTo>
                <a:lnTo>
                  <a:pt x="2043085" y="8219"/>
                </a:lnTo>
                <a:lnTo>
                  <a:pt x="2094640" y="5270"/>
                </a:lnTo>
                <a:lnTo>
                  <a:pt x="2146363" y="2970"/>
                </a:lnTo>
                <a:lnTo>
                  <a:pt x="2198252" y="1322"/>
                </a:lnTo>
                <a:lnTo>
                  <a:pt x="2250306" y="331"/>
                </a:lnTo>
                <a:lnTo>
                  <a:pt x="2302497" y="0"/>
                </a:lnTo>
                <a:lnTo>
                  <a:pt x="2354717" y="331"/>
                </a:lnTo>
                <a:lnTo>
                  <a:pt x="2406784" y="1323"/>
                </a:lnTo>
                <a:lnTo>
                  <a:pt x="2458690" y="2972"/>
                </a:lnTo>
                <a:lnTo>
                  <a:pt x="2510433" y="5273"/>
                </a:lnTo>
                <a:lnTo>
                  <a:pt x="2562006" y="8223"/>
                </a:lnTo>
                <a:lnTo>
                  <a:pt x="2613408" y="11818"/>
                </a:lnTo>
                <a:lnTo>
                  <a:pt x="2664633" y="16053"/>
                </a:lnTo>
                <a:lnTo>
                  <a:pt x="2715678" y="20925"/>
                </a:lnTo>
                <a:lnTo>
                  <a:pt x="2766539" y="26430"/>
                </a:lnTo>
                <a:lnTo>
                  <a:pt x="2817077" y="32546"/>
                </a:lnTo>
                <a:lnTo>
                  <a:pt x="2867546" y="39301"/>
                </a:lnTo>
                <a:lnTo>
                  <a:pt x="2917819" y="46676"/>
                </a:lnTo>
                <a:lnTo>
                  <a:pt x="2967893" y="54668"/>
                </a:lnTo>
                <a:lnTo>
                  <a:pt x="3017763" y="63273"/>
                </a:lnTo>
                <a:lnTo>
                  <a:pt x="3067427" y="72486"/>
                </a:lnTo>
                <a:lnTo>
                  <a:pt x="3116881" y="82304"/>
                </a:lnTo>
                <a:lnTo>
                  <a:pt x="3166119" y="92723"/>
                </a:lnTo>
                <a:lnTo>
                  <a:pt x="3215139" y="103739"/>
                </a:lnTo>
                <a:lnTo>
                  <a:pt x="3263937" y="115348"/>
                </a:lnTo>
                <a:lnTo>
                  <a:pt x="3312509" y="127545"/>
                </a:lnTo>
                <a:lnTo>
                  <a:pt x="3360851" y="140328"/>
                </a:lnTo>
                <a:lnTo>
                  <a:pt x="3408959" y="153691"/>
                </a:lnTo>
                <a:lnTo>
                  <a:pt x="3456829" y="167631"/>
                </a:lnTo>
                <a:lnTo>
                  <a:pt x="3504458" y="182145"/>
                </a:lnTo>
                <a:lnTo>
                  <a:pt x="3551841" y="197227"/>
                </a:lnTo>
                <a:lnTo>
                  <a:pt x="3598975" y="212875"/>
                </a:lnTo>
                <a:lnTo>
                  <a:pt x="3645856" y="229084"/>
                </a:lnTo>
                <a:lnTo>
                  <a:pt x="3692480" y="245850"/>
                </a:lnTo>
                <a:lnTo>
                  <a:pt x="3738844" y="263169"/>
                </a:lnTo>
                <a:lnTo>
                  <a:pt x="3784942" y="281038"/>
                </a:lnTo>
                <a:lnTo>
                  <a:pt x="3784942" y="720001"/>
                </a:lnTo>
                <a:close/>
              </a:path>
            </a:pathLst>
          </a:custGeom>
          <a:solidFill>
            <a:srgbClr val="0F6E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1747" name="object 45"/>
          <p:cNvSpPr>
            <a:spLocks noChangeArrowheads="1"/>
          </p:cNvSpPr>
          <p:nvPr/>
        </p:nvSpPr>
        <p:spPr bwMode="auto">
          <a:xfrm>
            <a:off x="9266238" y="0"/>
            <a:ext cx="2925762" cy="720725"/>
          </a:xfrm>
          <a:custGeom>
            <a:avLst/>
            <a:gdLst>
              <a:gd name="T0" fmla="*/ 0 w 2926715"/>
              <a:gd name="T1" fmla="*/ 0 h 720090"/>
              <a:gd name="T2" fmla="*/ 2926715 w 2926715"/>
              <a:gd name="T3" fmla="*/ 720090 h 720090"/>
            </a:gdLst>
            <a:ahLst/>
            <a:cxnLst/>
            <a:rect l="T0" t="T1" r="T2" b="T3"/>
            <a:pathLst>
              <a:path w="2926715" h="720090">
                <a:moveTo>
                  <a:pt x="1909660" y="720001"/>
                </a:moveTo>
                <a:lnTo>
                  <a:pt x="1857604" y="719540"/>
                </a:lnTo>
                <a:lnTo>
                  <a:pt x="1805768" y="718163"/>
                </a:lnTo>
                <a:lnTo>
                  <a:pt x="1754161" y="715878"/>
                </a:lnTo>
                <a:lnTo>
                  <a:pt x="1702790" y="712692"/>
                </a:lnTo>
                <a:lnTo>
                  <a:pt x="1651662" y="708613"/>
                </a:lnTo>
                <a:lnTo>
                  <a:pt x="1600785" y="703649"/>
                </a:lnTo>
                <a:lnTo>
                  <a:pt x="1550167" y="697807"/>
                </a:lnTo>
                <a:lnTo>
                  <a:pt x="1499815" y="691095"/>
                </a:lnTo>
                <a:lnTo>
                  <a:pt x="1449736" y="683520"/>
                </a:lnTo>
                <a:lnTo>
                  <a:pt x="1399939" y="675091"/>
                </a:lnTo>
                <a:lnTo>
                  <a:pt x="1350430" y="665815"/>
                </a:lnTo>
                <a:lnTo>
                  <a:pt x="1301218" y="655699"/>
                </a:lnTo>
                <a:lnTo>
                  <a:pt x="1252309" y="644752"/>
                </a:lnTo>
                <a:lnTo>
                  <a:pt x="1203712" y="632981"/>
                </a:lnTo>
                <a:lnTo>
                  <a:pt x="1155434" y="620393"/>
                </a:lnTo>
                <a:lnTo>
                  <a:pt x="1107482" y="606997"/>
                </a:lnTo>
                <a:lnTo>
                  <a:pt x="1059864" y="592800"/>
                </a:lnTo>
                <a:lnTo>
                  <a:pt x="1012587" y="577809"/>
                </a:lnTo>
                <a:lnTo>
                  <a:pt x="965659" y="562033"/>
                </a:lnTo>
                <a:lnTo>
                  <a:pt x="919088" y="545479"/>
                </a:lnTo>
                <a:lnTo>
                  <a:pt x="872882" y="528154"/>
                </a:lnTo>
                <a:lnTo>
                  <a:pt x="827046" y="510067"/>
                </a:lnTo>
                <a:lnTo>
                  <a:pt x="781590" y="491225"/>
                </a:lnTo>
                <a:lnTo>
                  <a:pt x="736521" y="471636"/>
                </a:lnTo>
                <a:lnTo>
                  <a:pt x="691846" y="451308"/>
                </a:lnTo>
                <a:lnTo>
                  <a:pt x="647573" y="430247"/>
                </a:lnTo>
                <a:lnTo>
                  <a:pt x="603709" y="408462"/>
                </a:lnTo>
                <a:lnTo>
                  <a:pt x="560262" y="385960"/>
                </a:lnTo>
                <a:lnTo>
                  <a:pt x="517239" y="362750"/>
                </a:lnTo>
                <a:lnTo>
                  <a:pt x="474649" y="338839"/>
                </a:lnTo>
                <a:lnTo>
                  <a:pt x="432498" y="314234"/>
                </a:lnTo>
                <a:lnTo>
                  <a:pt x="390794" y="288943"/>
                </a:lnTo>
                <a:lnTo>
                  <a:pt x="349544" y="262973"/>
                </a:lnTo>
                <a:lnTo>
                  <a:pt x="308757" y="236334"/>
                </a:lnTo>
                <a:lnTo>
                  <a:pt x="268439" y="209031"/>
                </a:lnTo>
                <a:lnTo>
                  <a:pt x="228599" y="181074"/>
                </a:lnTo>
                <a:lnTo>
                  <a:pt x="189243" y="152469"/>
                </a:lnTo>
                <a:lnTo>
                  <a:pt x="150380" y="123224"/>
                </a:lnTo>
                <a:lnTo>
                  <a:pt x="112016" y="93347"/>
                </a:lnTo>
                <a:lnTo>
                  <a:pt x="74160" y="62845"/>
                </a:lnTo>
                <a:lnTo>
                  <a:pt x="36818" y="31727"/>
                </a:lnTo>
                <a:lnTo>
                  <a:pt x="0" y="0"/>
                </a:lnTo>
                <a:lnTo>
                  <a:pt x="2926524" y="0"/>
                </a:lnTo>
                <a:lnTo>
                  <a:pt x="2926524" y="535343"/>
                </a:lnTo>
                <a:lnTo>
                  <a:pt x="2881103" y="552021"/>
                </a:lnTo>
                <a:lnTo>
                  <a:pt x="2835337" y="567957"/>
                </a:lnTo>
                <a:lnTo>
                  <a:pt x="2789233" y="583145"/>
                </a:lnTo>
                <a:lnTo>
                  <a:pt x="2742798" y="597575"/>
                </a:lnTo>
                <a:lnTo>
                  <a:pt x="2696039" y="611241"/>
                </a:lnTo>
                <a:lnTo>
                  <a:pt x="2648964" y="624136"/>
                </a:lnTo>
                <a:lnTo>
                  <a:pt x="2601580" y="636252"/>
                </a:lnTo>
                <a:lnTo>
                  <a:pt x="2553893" y="647582"/>
                </a:lnTo>
                <a:lnTo>
                  <a:pt x="2505911" y="658119"/>
                </a:lnTo>
                <a:lnTo>
                  <a:pt x="2457640" y="667855"/>
                </a:lnTo>
                <a:lnTo>
                  <a:pt x="2409088" y="676782"/>
                </a:lnTo>
                <a:lnTo>
                  <a:pt x="2360262" y="684895"/>
                </a:lnTo>
                <a:lnTo>
                  <a:pt x="2311169" y="692184"/>
                </a:lnTo>
                <a:lnTo>
                  <a:pt x="2261816" y="698644"/>
                </a:lnTo>
                <a:lnTo>
                  <a:pt x="2212210" y="704266"/>
                </a:lnTo>
                <a:lnTo>
                  <a:pt x="2162359" y="709043"/>
                </a:lnTo>
                <a:lnTo>
                  <a:pt x="2112268" y="712968"/>
                </a:lnTo>
                <a:lnTo>
                  <a:pt x="2061946" y="716034"/>
                </a:lnTo>
                <a:lnTo>
                  <a:pt x="2011399" y="718233"/>
                </a:lnTo>
                <a:lnTo>
                  <a:pt x="1960635" y="719557"/>
                </a:lnTo>
                <a:lnTo>
                  <a:pt x="1909660" y="720001"/>
                </a:lnTo>
                <a:close/>
              </a:path>
            </a:pathLst>
          </a:custGeom>
          <a:solidFill>
            <a:srgbClr val="58AA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pic>
        <p:nvPicPr>
          <p:cNvPr id="31748" name="图片 5" descr="IMG_20230825_150843"/>
          <p:cNvPicPr>
            <a:picLocks noChangeAspect="1"/>
          </p:cNvPicPr>
          <p:nvPr/>
        </p:nvPicPr>
        <p:blipFill>
          <a:blip r:embed="rId4"/>
          <a:srcRect l="6032" b="15358"/>
          <a:stretch>
            <a:fillRect/>
          </a:stretch>
        </p:blipFill>
        <p:spPr bwMode="auto">
          <a:xfrm>
            <a:off x="7488238" y="2757488"/>
            <a:ext cx="39624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bject 7"/>
          <p:cNvSpPr>
            <a:spLocks noChangeArrowheads="1"/>
          </p:cNvSpPr>
          <p:nvPr/>
        </p:nvSpPr>
        <p:spPr bwMode="auto">
          <a:xfrm>
            <a:off x="679450" y="2784475"/>
            <a:ext cx="3960813" cy="27019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26988" y="127000"/>
            <a:ext cx="2046287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技术优势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350" y="900113"/>
            <a:ext cx="106870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      公司致力于科技创新、精益求精的先进理念，通过与设备厂商的共同研究，在设备改良上作出卓越成  </a:t>
            </a:r>
            <a:r>
              <a:rPr lang="zh-CN" altLang="en-US" b="1" spc="-5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就，引进了全自动液压含浸机、高压产品每</a:t>
            </a:r>
            <a:r>
              <a:rPr lang="en-US" altLang="zh-CN" b="1" spc="-5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PCS</a:t>
            </a:r>
            <a:r>
              <a:rPr lang="zh-CN" altLang="en-US" b="1" spc="-5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老化后耐爆测试等先进设备，提升</a:t>
            </a:r>
            <a:r>
              <a:rPr lang="zh-CN" altLang="en-US" b="1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产品的一致性、稳定性及生产效率，大大降低了市场失效率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58975" y="2206625"/>
            <a:ext cx="12207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传统含</a:t>
            </a:r>
            <a:r>
              <a:rPr lang="zh-CN" altLang="en-US" b="1" spc="5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浸</a:t>
            </a:r>
            <a:endParaRPr lang="zh-CN" altLang="en-US" dirty="0">
              <a:latin typeface="微软雅黑" panose="020B0503020204020204" charset="-122"/>
              <a:ea typeface="+mn-ea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74075" y="2179638"/>
            <a:ext cx="17954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-5" dirty="0">
                <a:solidFill>
                  <a:srgbClr val="025C7B"/>
                </a:solidFill>
                <a:latin typeface="微软雅黑" panose="020B0503020204020204" charset="-122"/>
                <a:ea typeface="+mn-ea"/>
                <a:cs typeface="微软雅黑" panose="020B0503020204020204" charset="-122"/>
              </a:rPr>
              <a:t>全自动液压含浸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1754" name="矩形 12"/>
          <p:cNvSpPr>
            <a:spLocks noChangeArrowheads="1"/>
          </p:cNvSpPr>
          <p:nvPr/>
        </p:nvSpPr>
        <p:spPr bwMode="auto">
          <a:xfrm>
            <a:off x="4654550" y="3024188"/>
            <a:ext cx="28384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/>
            <a:r>
              <a:rPr lang="zh-CN" altLang="en-US" b="1">
                <a:solidFill>
                  <a:srgbClr val="025C7B"/>
                </a:solidFill>
                <a:latin typeface="微软雅黑" pitchFamily="34" charset="-122"/>
                <a:ea typeface="微软雅黑" pitchFamily="34" charset="-122"/>
              </a:rPr>
              <a:t>改良后效率高、芯子</a:t>
            </a:r>
            <a:r>
              <a:rPr lang="en-US" altLang="zh-CN" b="1">
                <a:solidFill>
                  <a:srgbClr val="025C7B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>
                <a:solidFill>
                  <a:srgbClr val="025C7B"/>
                </a:solidFill>
                <a:latin typeface="微软雅黑" pitchFamily="34" charset="-122"/>
                <a:ea typeface="微软雅黑" pitchFamily="34" charset="-122"/>
              </a:rPr>
              <a:t>电解液  暴露空气中时间短、产品特性  一致性好。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虚尾箭头 2"/>
          <p:cNvSpPr/>
          <p:nvPr/>
        </p:nvSpPr>
        <p:spPr>
          <a:xfrm>
            <a:off x="5229225" y="4162425"/>
            <a:ext cx="1498600" cy="331788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风公司介绍"/>
  <p:tag name="COMMONDATA" val="eyJoZGlkIjoiZjQ5NzhlNzk2NjczOTU5Yzk1ZjlkOTE1Y2NiZmM5M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2862</Words>
  <Application>WPS 演示</Application>
  <PresentationFormat>自定义</PresentationFormat>
  <Paragraphs>527</Paragraphs>
  <Slides>30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微软雅黑</vt:lpstr>
      <vt:lpstr>字魂59号-创粗黑</vt:lpstr>
      <vt:lpstr>黑体</vt:lpstr>
      <vt:lpstr>宋体</vt:lpstr>
      <vt:lpstr>Calibri</vt:lpstr>
      <vt:lpstr>Times New Roman</vt:lpstr>
      <vt:lpstr>隶书</vt:lpstr>
      <vt:lpstr>楷体_GB2312</vt:lpstr>
      <vt:lpstr>Lato Black</vt:lpstr>
      <vt:lpstr>DFKai-SB</vt:lpstr>
      <vt:lpstr>华文新魏</vt:lpstr>
      <vt:lpstr>+mn-lt</vt:lpstr>
      <vt:lpstr>Office 主题​​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商务风公司介绍</dc:title>
  <dc:creator>zcq</dc:creator>
  <cp:lastModifiedBy>Microsoft</cp:lastModifiedBy>
  <cp:revision>189</cp:revision>
  <dcterms:created xsi:type="dcterms:W3CDTF">2019-06-02T06:13:00Z</dcterms:created>
  <dcterms:modified xsi:type="dcterms:W3CDTF">2026-03-25T08:22:49Z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2C51E8FA4E9F4B0CB48F19D5FEFE7E15_12</vt:lpwstr>
  </property>
</Properties>
</file>